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65" r:id="rId2"/>
    <p:sldId id="295" r:id="rId3"/>
    <p:sldId id="296" r:id="rId4"/>
    <p:sldId id="266" r:id="rId5"/>
    <p:sldId id="297" r:id="rId6"/>
    <p:sldId id="262" r:id="rId7"/>
    <p:sldId id="298" r:id="rId8"/>
    <p:sldId id="258" r:id="rId9"/>
    <p:sldId id="260" r:id="rId10"/>
    <p:sldId id="282" r:id="rId11"/>
    <p:sldId id="291" r:id="rId12"/>
    <p:sldId id="283" r:id="rId13"/>
    <p:sldId id="273" r:id="rId14"/>
    <p:sldId id="274" r:id="rId15"/>
    <p:sldId id="275" r:id="rId16"/>
    <p:sldId id="276" r:id="rId17"/>
    <p:sldId id="292" r:id="rId18"/>
    <p:sldId id="294" r:id="rId19"/>
    <p:sldId id="293" r:id="rId20"/>
    <p:sldId id="284" r:id="rId21"/>
    <p:sldId id="285" r:id="rId22"/>
    <p:sldId id="287" r:id="rId23"/>
    <p:sldId id="288" r:id="rId24"/>
    <p:sldId id="28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17" autoAdjust="0"/>
    <p:restoredTop sz="94660"/>
  </p:normalViewPr>
  <p:slideViewPr>
    <p:cSldViewPr>
      <p:cViewPr>
        <p:scale>
          <a:sx n="66" d="100"/>
          <a:sy n="66" d="100"/>
        </p:scale>
        <p:origin x="-63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8A0D66-3602-4E2D-9E37-42212558BEA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642051FE-24F0-4380-B55F-2CDF29E1D5C8}">
      <dgm:prSet phldrT="[Text]"/>
      <dgm:spPr/>
      <dgm:t>
        <a:bodyPr/>
        <a:lstStyle/>
        <a:p>
          <a:r>
            <a:rPr lang="en-US" dirty="0" smtClean="0"/>
            <a:t>Business Continuity Culture</a:t>
          </a:r>
          <a:endParaRPr lang="en-US" dirty="0"/>
        </a:p>
      </dgm:t>
    </dgm:pt>
    <dgm:pt modelId="{4D24C1C4-0350-4C14-87C7-CE4CF8976337}" type="parTrans" cxnId="{2D429389-A553-46E5-95D4-BCF5CE4682CC}">
      <dgm:prSet/>
      <dgm:spPr/>
      <dgm:t>
        <a:bodyPr/>
        <a:lstStyle/>
        <a:p>
          <a:endParaRPr lang="en-US"/>
        </a:p>
      </dgm:t>
    </dgm:pt>
    <dgm:pt modelId="{6A013D67-7DFC-4984-B091-7E4CD291EFCA}" type="sibTrans" cxnId="{2D429389-A553-46E5-95D4-BCF5CE4682CC}">
      <dgm:prSet/>
      <dgm:spPr/>
      <dgm:t>
        <a:bodyPr/>
        <a:lstStyle/>
        <a:p>
          <a:endParaRPr lang="en-US"/>
        </a:p>
      </dgm:t>
    </dgm:pt>
    <dgm:pt modelId="{28A26A9F-A1C8-46B8-B0FD-2FD9D02F6B8B}">
      <dgm:prSet phldrT="[Text]"/>
      <dgm:spPr/>
      <dgm:t>
        <a:bodyPr/>
        <a:lstStyle/>
        <a:p>
          <a:r>
            <a:rPr lang="en-US" dirty="0" smtClean="0"/>
            <a:t>Resilience</a:t>
          </a:r>
          <a:endParaRPr lang="en-US" dirty="0"/>
        </a:p>
      </dgm:t>
    </dgm:pt>
    <dgm:pt modelId="{21085801-B4C7-4AF2-929A-B7B92C7FDDD4}" type="parTrans" cxnId="{DF9101AF-ABFE-4FD4-A29B-4E78065D225A}">
      <dgm:prSet/>
      <dgm:spPr/>
      <dgm:t>
        <a:bodyPr/>
        <a:lstStyle/>
        <a:p>
          <a:endParaRPr lang="en-US" dirty="0"/>
        </a:p>
      </dgm:t>
    </dgm:pt>
    <dgm:pt modelId="{00289054-7BB3-4010-A43A-975F0C73CB88}" type="sibTrans" cxnId="{DF9101AF-ABFE-4FD4-A29B-4E78065D225A}">
      <dgm:prSet/>
      <dgm:spPr/>
      <dgm:t>
        <a:bodyPr/>
        <a:lstStyle/>
        <a:p>
          <a:endParaRPr lang="en-US"/>
        </a:p>
      </dgm:t>
    </dgm:pt>
    <dgm:pt modelId="{5B403D29-B575-4C14-96DC-2D3CABE66AC5}">
      <dgm:prSet phldrT="[Text]"/>
      <dgm:spPr/>
      <dgm:t>
        <a:bodyPr/>
        <a:lstStyle/>
        <a:p>
          <a:r>
            <a:rPr lang="en-US" dirty="0" smtClean="0"/>
            <a:t>Response</a:t>
          </a:r>
          <a:endParaRPr lang="en-US" dirty="0"/>
        </a:p>
      </dgm:t>
    </dgm:pt>
    <dgm:pt modelId="{8AF47AFD-5FB1-4A96-9955-024BC0EE9033}" type="parTrans" cxnId="{3D18B576-CC32-4035-A3E6-4B50E89D998E}">
      <dgm:prSet/>
      <dgm:spPr/>
      <dgm:t>
        <a:bodyPr/>
        <a:lstStyle/>
        <a:p>
          <a:endParaRPr lang="en-US" dirty="0"/>
        </a:p>
      </dgm:t>
    </dgm:pt>
    <dgm:pt modelId="{C400666C-FCE3-43EB-AF8B-D6218446FAA3}" type="sibTrans" cxnId="{3D18B576-CC32-4035-A3E6-4B50E89D998E}">
      <dgm:prSet/>
      <dgm:spPr/>
      <dgm:t>
        <a:bodyPr/>
        <a:lstStyle/>
        <a:p>
          <a:endParaRPr lang="en-US"/>
        </a:p>
      </dgm:t>
    </dgm:pt>
    <dgm:pt modelId="{ED7D28B9-3F3A-4E46-952E-7EC00F6127BF}">
      <dgm:prSet phldrT="[Text]"/>
      <dgm:spPr/>
      <dgm:t>
        <a:bodyPr/>
        <a:lstStyle/>
        <a:p>
          <a:r>
            <a:rPr lang="en-US" dirty="0" smtClean="0"/>
            <a:t>Recovery</a:t>
          </a:r>
          <a:endParaRPr lang="en-US" dirty="0"/>
        </a:p>
      </dgm:t>
    </dgm:pt>
    <dgm:pt modelId="{C8BE12EE-BE7E-4F56-B7CD-DC526FCB5A75}" type="parTrans" cxnId="{11EEA8D7-951A-46C8-98B6-5107730323CD}">
      <dgm:prSet/>
      <dgm:spPr/>
      <dgm:t>
        <a:bodyPr/>
        <a:lstStyle/>
        <a:p>
          <a:endParaRPr lang="en-US" dirty="0"/>
        </a:p>
      </dgm:t>
    </dgm:pt>
    <dgm:pt modelId="{D0CDC62D-6080-441B-B090-F12BA267CE5E}" type="sibTrans" cxnId="{11EEA8D7-951A-46C8-98B6-5107730323CD}">
      <dgm:prSet/>
      <dgm:spPr/>
      <dgm:t>
        <a:bodyPr/>
        <a:lstStyle/>
        <a:p>
          <a:endParaRPr lang="en-US"/>
        </a:p>
      </dgm:t>
    </dgm:pt>
    <dgm:pt modelId="{C55A4F90-3A4E-42BF-8A81-DE748B45EDF2}" type="pres">
      <dgm:prSet presAssocID="{358A0D66-3602-4E2D-9E37-42212558BEAC}" presName="cycle" presStyleCnt="0">
        <dgm:presLayoutVars>
          <dgm:chMax val="1"/>
          <dgm:dir/>
          <dgm:animLvl val="ctr"/>
          <dgm:resizeHandles val="exact"/>
        </dgm:presLayoutVars>
      </dgm:prSet>
      <dgm:spPr/>
      <dgm:t>
        <a:bodyPr/>
        <a:lstStyle/>
        <a:p>
          <a:endParaRPr lang="en-US"/>
        </a:p>
      </dgm:t>
    </dgm:pt>
    <dgm:pt modelId="{69C14144-EFDD-4912-99FB-0DCD63A49723}" type="pres">
      <dgm:prSet presAssocID="{642051FE-24F0-4380-B55F-2CDF29E1D5C8}" presName="centerShape" presStyleLbl="node0" presStyleIdx="0" presStyleCnt="1"/>
      <dgm:spPr/>
      <dgm:t>
        <a:bodyPr/>
        <a:lstStyle/>
        <a:p>
          <a:endParaRPr lang="en-US"/>
        </a:p>
      </dgm:t>
    </dgm:pt>
    <dgm:pt modelId="{39CA49C0-5EC3-42C5-9E6D-60A84B97BECC}" type="pres">
      <dgm:prSet presAssocID="{21085801-B4C7-4AF2-929A-B7B92C7FDDD4}" presName="parTrans" presStyleLbl="bgSibTrans2D1" presStyleIdx="0" presStyleCnt="3"/>
      <dgm:spPr/>
      <dgm:t>
        <a:bodyPr/>
        <a:lstStyle/>
        <a:p>
          <a:endParaRPr lang="en-US"/>
        </a:p>
      </dgm:t>
    </dgm:pt>
    <dgm:pt modelId="{D12B1930-3116-4BB6-92BA-6C364196A82F}" type="pres">
      <dgm:prSet presAssocID="{28A26A9F-A1C8-46B8-B0FD-2FD9D02F6B8B}" presName="node" presStyleLbl="node1" presStyleIdx="0" presStyleCnt="3">
        <dgm:presLayoutVars>
          <dgm:bulletEnabled val="1"/>
        </dgm:presLayoutVars>
      </dgm:prSet>
      <dgm:spPr/>
      <dgm:t>
        <a:bodyPr/>
        <a:lstStyle/>
        <a:p>
          <a:endParaRPr lang="en-US"/>
        </a:p>
      </dgm:t>
    </dgm:pt>
    <dgm:pt modelId="{2775EC1F-AEBD-4212-A2F6-D597954EEC94}" type="pres">
      <dgm:prSet presAssocID="{8AF47AFD-5FB1-4A96-9955-024BC0EE9033}" presName="parTrans" presStyleLbl="bgSibTrans2D1" presStyleIdx="1" presStyleCnt="3"/>
      <dgm:spPr/>
      <dgm:t>
        <a:bodyPr/>
        <a:lstStyle/>
        <a:p>
          <a:endParaRPr lang="en-US"/>
        </a:p>
      </dgm:t>
    </dgm:pt>
    <dgm:pt modelId="{50DACAAE-B5FD-484C-BB8E-2DDD761F90F2}" type="pres">
      <dgm:prSet presAssocID="{5B403D29-B575-4C14-96DC-2D3CABE66AC5}" presName="node" presStyleLbl="node1" presStyleIdx="1" presStyleCnt="3">
        <dgm:presLayoutVars>
          <dgm:bulletEnabled val="1"/>
        </dgm:presLayoutVars>
      </dgm:prSet>
      <dgm:spPr/>
      <dgm:t>
        <a:bodyPr/>
        <a:lstStyle/>
        <a:p>
          <a:endParaRPr lang="en-US"/>
        </a:p>
      </dgm:t>
    </dgm:pt>
    <dgm:pt modelId="{9C19D01E-4514-4BB5-969A-86C4431DB3F6}" type="pres">
      <dgm:prSet presAssocID="{C8BE12EE-BE7E-4F56-B7CD-DC526FCB5A75}" presName="parTrans" presStyleLbl="bgSibTrans2D1" presStyleIdx="2" presStyleCnt="3"/>
      <dgm:spPr/>
      <dgm:t>
        <a:bodyPr/>
        <a:lstStyle/>
        <a:p>
          <a:endParaRPr lang="en-US"/>
        </a:p>
      </dgm:t>
    </dgm:pt>
    <dgm:pt modelId="{78A137FC-BA73-447F-9037-B9616FBDB405}" type="pres">
      <dgm:prSet presAssocID="{ED7D28B9-3F3A-4E46-952E-7EC00F6127BF}" presName="node" presStyleLbl="node1" presStyleIdx="2" presStyleCnt="3" custRadScaleRad="100814" custRadScaleInc="697">
        <dgm:presLayoutVars>
          <dgm:bulletEnabled val="1"/>
        </dgm:presLayoutVars>
      </dgm:prSet>
      <dgm:spPr/>
      <dgm:t>
        <a:bodyPr/>
        <a:lstStyle/>
        <a:p>
          <a:endParaRPr lang="en-US"/>
        </a:p>
      </dgm:t>
    </dgm:pt>
  </dgm:ptLst>
  <dgm:cxnLst>
    <dgm:cxn modelId="{920E935C-770D-4729-916A-5E04E5F19F4E}" type="presOf" srcId="{5B403D29-B575-4C14-96DC-2D3CABE66AC5}" destId="{50DACAAE-B5FD-484C-BB8E-2DDD761F90F2}" srcOrd="0" destOrd="0" presId="urn:microsoft.com/office/officeart/2005/8/layout/radial4"/>
    <dgm:cxn modelId="{1DE27016-D23F-4A8D-9108-A6FD9CF91810}" type="presOf" srcId="{8AF47AFD-5FB1-4A96-9955-024BC0EE9033}" destId="{2775EC1F-AEBD-4212-A2F6-D597954EEC94}" srcOrd="0" destOrd="0" presId="urn:microsoft.com/office/officeart/2005/8/layout/radial4"/>
    <dgm:cxn modelId="{907F76A1-0445-4CBE-BBAF-6B112341214B}" type="presOf" srcId="{21085801-B4C7-4AF2-929A-B7B92C7FDDD4}" destId="{39CA49C0-5EC3-42C5-9E6D-60A84B97BECC}" srcOrd="0" destOrd="0" presId="urn:microsoft.com/office/officeart/2005/8/layout/radial4"/>
    <dgm:cxn modelId="{88AFD226-35B0-4BCA-8FA1-F5C1D0E16BD3}" type="presOf" srcId="{ED7D28B9-3F3A-4E46-952E-7EC00F6127BF}" destId="{78A137FC-BA73-447F-9037-B9616FBDB405}" srcOrd="0" destOrd="0" presId="urn:microsoft.com/office/officeart/2005/8/layout/radial4"/>
    <dgm:cxn modelId="{A7982109-3B29-4953-AE48-7A381193C4F0}" type="presOf" srcId="{642051FE-24F0-4380-B55F-2CDF29E1D5C8}" destId="{69C14144-EFDD-4912-99FB-0DCD63A49723}" srcOrd="0" destOrd="0" presId="urn:microsoft.com/office/officeart/2005/8/layout/radial4"/>
    <dgm:cxn modelId="{DF9101AF-ABFE-4FD4-A29B-4E78065D225A}" srcId="{642051FE-24F0-4380-B55F-2CDF29E1D5C8}" destId="{28A26A9F-A1C8-46B8-B0FD-2FD9D02F6B8B}" srcOrd="0" destOrd="0" parTransId="{21085801-B4C7-4AF2-929A-B7B92C7FDDD4}" sibTransId="{00289054-7BB3-4010-A43A-975F0C73CB88}"/>
    <dgm:cxn modelId="{11EEA8D7-951A-46C8-98B6-5107730323CD}" srcId="{642051FE-24F0-4380-B55F-2CDF29E1D5C8}" destId="{ED7D28B9-3F3A-4E46-952E-7EC00F6127BF}" srcOrd="2" destOrd="0" parTransId="{C8BE12EE-BE7E-4F56-B7CD-DC526FCB5A75}" sibTransId="{D0CDC62D-6080-441B-B090-F12BA267CE5E}"/>
    <dgm:cxn modelId="{3D18B576-CC32-4035-A3E6-4B50E89D998E}" srcId="{642051FE-24F0-4380-B55F-2CDF29E1D5C8}" destId="{5B403D29-B575-4C14-96DC-2D3CABE66AC5}" srcOrd="1" destOrd="0" parTransId="{8AF47AFD-5FB1-4A96-9955-024BC0EE9033}" sibTransId="{C400666C-FCE3-43EB-AF8B-D6218446FAA3}"/>
    <dgm:cxn modelId="{2D429389-A553-46E5-95D4-BCF5CE4682CC}" srcId="{358A0D66-3602-4E2D-9E37-42212558BEAC}" destId="{642051FE-24F0-4380-B55F-2CDF29E1D5C8}" srcOrd="0" destOrd="0" parTransId="{4D24C1C4-0350-4C14-87C7-CE4CF8976337}" sibTransId="{6A013D67-7DFC-4984-B091-7E4CD291EFCA}"/>
    <dgm:cxn modelId="{69F2DC8D-35B9-44D8-991A-9530AB0D2B29}" type="presOf" srcId="{358A0D66-3602-4E2D-9E37-42212558BEAC}" destId="{C55A4F90-3A4E-42BF-8A81-DE748B45EDF2}" srcOrd="0" destOrd="0" presId="urn:microsoft.com/office/officeart/2005/8/layout/radial4"/>
    <dgm:cxn modelId="{2889E497-386D-4288-9085-E6A08BEB58B9}" type="presOf" srcId="{C8BE12EE-BE7E-4F56-B7CD-DC526FCB5A75}" destId="{9C19D01E-4514-4BB5-969A-86C4431DB3F6}" srcOrd="0" destOrd="0" presId="urn:microsoft.com/office/officeart/2005/8/layout/radial4"/>
    <dgm:cxn modelId="{23BB027C-C669-4906-BCED-A3F48D93CC52}" type="presOf" srcId="{28A26A9F-A1C8-46B8-B0FD-2FD9D02F6B8B}" destId="{D12B1930-3116-4BB6-92BA-6C364196A82F}" srcOrd="0" destOrd="0" presId="urn:microsoft.com/office/officeart/2005/8/layout/radial4"/>
    <dgm:cxn modelId="{89593BB3-7EE1-48CE-A700-8B03E8E395E4}" type="presParOf" srcId="{C55A4F90-3A4E-42BF-8A81-DE748B45EDF2}" destId="{69C14144-EFDD-4912-99FB-0DCD63A49723}" srcOrd="0" destOrd="0" presId="urn:microsoft.com/office/officeart/2005/8/layout/radial4"/>
    <dgm:cxn modelId="{4B02122A-9272-4AD3-8138-004BAE7A6273}" type="presParOf" srcId="{C55A4F90-3A4E-42BF-8A81-DE748B45EDF2}" destId="{39CA49C0-5EC3-42C5-9E6D-60A84B97BECC}" srcOrd="1" destOrd="0" presId="urn:microsoft.com/office/officeart/2005/8/layout/radial4"/>
    <dgm:cxn modelId="{AC92FB07-D87F-4087-A4D0-6233D8F72E15}" type="presParOf" srcId="{C55A4F90-3A4E-42BF-8A81-DE748B45EDF2}" destId="{D12B1930-3116-4BB6-92BA-6C364196A82F}" srcOrd="2" destOrd="0" presId="urn:microsoft.com/office/officeart/2005/8/layout/radial4"/>
    <dgm:cxn modelId="{BFA4EECC-6A41-4111-A615-84D191806CFD}" type="presParOf" srcId="{C55A4F90-3A4E-42BF-8A81-DE748B45EDF2}" destId="{2775EC1F-AEBD-4212-A2F6-D597954EEC94}" srcOrd="3" destOrd="0" presId="urn:microsoft.com/office/officeart/2005/8/layout/radial4"/>
    <dgm:cxn modelId="{148D4C33-F245-4303-8F40-D58F7B76C1BC}" type="presParOf" srcId="{C55A4F90-3A4E-42BF-8A81-DE748B45EDF2}" destId="{50DACAAE-B5FD-484C-BB8E-2DDD761F90F2}" srcOrd="4" destOrd="0" presId="urn:microsoft.com/office/officeart/2005/8/layout/radial4"/>
    <dgm:cxn modelId="{A107A5F3-1A53-470A-913F-42775C65B3A5}" type="presParOf" srcId="{C55A4F90-3A4E-42BF-8A81-DE748B45EDF2}" destId="{9C19D01E-4514-4BB5-969A-86C4431DB3F6}" srcOrd="5" destOrd="0" presId="urn:microsoft.com/office/officeart/2005/8/layout/radial4"/>
    <dgm:cxn modelId="{79EDF7D6-130E-4403-8C59-8C17B4EE3593}" type="presParOf" srcId="{C55A4F90-3A4E-42BF-8A81-DE748B45EDF2}" destId="{78A137FC-BA73-447F-9037-B9616FBDB405}" srcOrd="6"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Aligning BCP with University Goals</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76D821-4BE3-4D88-A16D-7B11F0A92696}" type="datetimeFigureOut">
              <a:rPr lang="en-US" smtClean="0"/>
              <a:pPr/>
              <a:t>10/15/2008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3F932A-838C-481A-BEE8-93006101C6C5}"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Aligning BCP with University Goals</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7538A4-D52B-4388-8637-F9452895036C}" type="datetimeFigureOut">
              <a:rPr lang="en-US" smtClean="0"/>
              <a:pPr/>
              <a:t>10/15/2008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08FBD5-A65F-4B4A-B0B6-951101C994E2}"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endParaRPr lang="en-US" i="0" dirty="0" smtClean="0">
              <a:solidFill>
                <a:schemeClr val="bg2"/>
              </a:solidFill>
              <a:cs typeface="Arial" charset="0"/>
            </a:endParaRPr>
          </a:p>
          <a:p>
            <a:endParaRPr lang="en-US" i="0" dirty="0" smtClean="0">
              <a:solidFill>
                <a:schemeClr val="bg2"/>
              </a:solidFill>
              <a:cs typeface="Arial" charset="0"/>
            </a:endParaRPr>
          </a:p>
          <a:p>
            <a:endParaRPr lang="en-US" sz="1000" dirty="0" smtClean="0">
              <a:cs typeface="Arial" charset="0"/>
            </a:endParaRPr>
          </a:p>
        </p:txBody>
      </p:sp>
      <p:sp>
        <p:nvSpPr>
          <p:cNvPr id="13315" name="Rectangle 3"/>
          <p:cNvSpPr>
            <a:spLocks noGrp="1" noChangeArrowheads="1"/>
          </p:cNvSpPr>
          <p:nvPr>
            <p:ph type="dt" sz="quarter" idx="1"/>
          </p:nvPr>
        </p:nvSpPr>
        <p:spPr>
          <a:noFill/>
        </p:spPr>
        <p:txBody>
          <a:bodyPr/>
          <a:lstStyle/>
          <a:p>
            <a:endParaRPr lang="en-US" dirty="0" smtClean="0">
              <a:cs typeface="Arial" charset="0"/>
            </a:endParaRPr>
          </a:p>
          <a:p>
            <a:r>
              <a:rPr lang="en-US" dirty="0" smtClean="0">
                <a:cs typeface="Arial" charset="0"/>
              </a:rPr>
              <a:t>Seven Steps To A Comprehensive Business Continuity Program</a:t>
            </a:r>
            <a:endParaRPr lang="en-US" sz="1400" i="1" dirty="0" smtClean="0">
              <a:cs typeface="Arial" charset="0"/>
            </a:endParaRPr>
          </a:p>
        </p:txBody>
      </p:sp>
      <p:sp>
        <p:nvSpPr>
          <p:cNvPr id="13316" name="Rectangle 4"/>
          <p:cNvSpPr>
            <a:spLocks noGrp="1" noChangeArrowheads="1"/>
          </p:cNvSpPr>
          <p:nvPr>
            <p:ph type="ftr" sz="quarter" idx="4"/>
          </p:nvPr>
        </p:nvSpPr>
        <p:spPr>
          <a:noFill/>
        </p:spPr>
        <p:txBody>
          <a:bodyPr/>
          <a:lstStyle/>
          <a:p>
            <a:r>
              <a:rPr lang="en-US" dirty="0" smtClean="0">
                <a:cs typeface="Arial" charset="0"/>
              </a:rPr>
              <a:t>Copyright Business Continuity Management, 2008 Proprietary and Confidential, All rights reserved.</a:t>
            </a:r>
          </a:p>
        </p:txBody>
      </p:sp>
      <p:sp>
        <p:nvSpPr>
          <p:cNvPr id="13317" name="Rectangle 5"/>
          <p:cNvSpPr>
            <a:spLocks noGrp="1" noChangeArrowheads="1"/>
          </p:cNvSpPr>
          <p:nvPr>
            <p:ph type="sldNum" sz="quarter" idx="5"/>
          </p:nvPr>
        </p:nvSpPr>
        <p:spPr>
          <a:noFill/>
        </p:spPr>
        <p:txBody>
          <a:bodyPr/>
          <a:lstStyle/>
          <a:p>
            <a:r>
              <a:rPr lang="en-US" dirty="0" smtClean="0"/>
              <a:t>Page  </a:t>
            </a:r>
            <a:fld id="{B1D7D7DF-03CA-41D5-9375-04F7DADB9DAA}" type="slidenum">
              <a:rPr lang="en-US" smtClean="0"/>
              <a:pPr/>
              <a:t>6</a:t>
            </a:fld>
            <a:endParaRPr lang="en-US" dirty="0" smtClean="0"/>
          </a:p>
          <a:p>
            <a:pPr algn="l"/>
            <a:endParaRPr lang="en-US" sz="200" dirty="0" smtClean="0"/>
          </a:p>
        </p:txBody>
      </p:sp>
      <p:sp>
        <p:nvSpPr>
          <p:cNvPr id="13318" name="Rectangle 2"/>
          <p:cNvSpPr>
            <a:spLocks noGrp="1" noRot="1" noChangeAspect="1" noChangeArrowheads="1" noTextEdit="1"/>
          </p:cNvSpPr>
          <p:nvPr>
            <p:ph type="sldImg"/>
          </p:nvPr>
        </p:nvSpPr>
        <p:spPr>
          <a:ln/>
        </p:spPr>
      </p:sp>
      <p:sp>
        <p:nvSpPr>
          <p:cNvPr id="13319" name="Rectangle 3"/>
          <p:cNvSpPr>
            <a:spLocks noGrp="1" noChangeArrowheads="1"/>
          </p:cNvSpPr>
          <p:nvPr>
            <p:ph type="body" idx="1"/>
          </p:nvPr>
        </p:nvSpPr>
        <p:spPr>
          <a:noFill/>
          <a:ln/>
        </p:spPr>
        <p:txBody>
          <a:bodyPr/>
          <a:lstStyle/>
          <a:p>
            <a:r>
              <a:rPr lang="en-US" dirty="0" smtClean="0"/>
              <a:t>Business Recovery Strategy</a:t>
            </a:r>
          </a:p>
          <a:p>
            <a:endParaRPr lang="en-US" b="0" dirty="0" smtClean="0"/>
          </a:p>
          <a:p>
            <a:r>
              <a:rPr lang="en-US" dirty="0" smtClean="0"/>
              <a:t>When an Event Unfolds …</a:t>
            </a:r>
          </a:p>
          <a:p>
            <a:endParaRPr lang="en-US" dirty="0" smtClean="0"/>
          </a:p>
          <a:p>
            <a:r>
              <a:rPr lang="en-US" dirty="0" smtClean="0"/>
              <a:t>Example of an event unfolding based on recovery strategy.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en-US" dirty="0" smtClean="0"/>
              <a:t>Aligning BCP with University Goals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Aligning BCP with University Goals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Aligning BCP with University Goals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93F7F-A6F3-4EF0-8ECB-6342C9890342}" type="datetimeFigureOut">
              <a:rPr lang="en-US" smtClean="0"/>
              <a:pPr/>
              <a:t>10/15/2008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A8B1-3320-4C65-8290-D98795450A1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3F7F-A6F3-4EF0-8ECB-6342C9890342}" type="datetimeFigureOut">
              <a:rPr lang="en-US" smtClean="0"/>
              <a:pPr/>
              <a:t>10/15/2008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A8B1-3320-4C65-8290-D98795450A1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3F7F-A6F3-4EF0-8ECB-6342C9890342}" type="datetimeFigureOut">
              <a:rPr lang="en-US" smtClean="0"/>
              <a:pPr/>
              <a:t>10/15/2008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A8B1-3320-4C65-8290-D98795450A1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3F7F-A6F3-4EF0-8ECB-6342C9890342}" type="datetimeFigureOut">
              <a:rPr lang="en-US" smtClean="0"/>
              <a:pPr/>
              <a:t>10/15/2008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A8B1-3320-4C65-8290-D98795450A1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93F7F-A6F3-4EF0-8ECB-6342C9890342}" type="datetimeFigureOut">
              <a:rPr lang="en-US" smtClean="0"/>
              <a:pPr/>
              <a:t>10/15/2008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A8B1-3320-4C65-8290-D98795450A1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93F7F-A6F3-4EF0-8ECB-6342C9890342}" type="datetimeFigureOut">
              <a:rPr lang="en-US" smtClean="0"/>
              <a:pPr/>
              <a:t>10/15/2008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A8B1-3320-4C65-8290-D98795450A1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93F7F-A6F3-4EF0-8ECB-6342C9890342}" type="datetimeFigureOut">
              <a:rPr lang="en-US" smtClean="0"/>
              <a:pPr/>
              <a:t>10/15/2008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D6A8B1-3320-4C65-8290-D98795450A1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93F7F-A6F3-4EF0-8ECB-6342C9890342}" type="datetimeFigureOut">
              <a:rPr lang="en-US" smtClean="0"/>
              <a:pPr/>
              <a:t>10/15/2008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D6A8B1-3320-4C65-8290-D98795450A1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93F7F-A6F3-4EF0-8ECB-6342C9890342}" type="datetimeFigureOut">
              <a:rPr lang="en-US" smtClean="0"/>
              <a:pPr/>
              <a:t>10/15/2008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D6A8B1-3320-4C65-8290-D98795450A1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3F7F-A6F3-4EF0-8ECB-6342C9890342}" type="datetimeFigureOut">
              <a:rPr lang="en-US" smtClean="0"/>
              <a:pPr/>
              <a:t>10/15/2008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A8B1-3320-4C65-8290-D98795450A1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3F7F-A6F3-4EF0-8ECB-6342C9890342}" type="datetimeFigureOut">
              <a:rPr lang="en-US" smtClean="0"/>
              <a:pPr/>
              <a:t>10/15/2008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A8B1-3320-4C65-8290-D98795450A1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93F7F-A6F3-4EF0-8ECB-6342C9890342}" type="datetimeFigureOut">
              <a:rPr lang="en-US" smtClean="0"/>
              <a:pPr/>
              <a:t>10/15/2008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6A8B1-3320-4C65-8290-D98795450A1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nd.edu/" TargetMode="External"/><Relationship Id="rId3" Type="http://schemas.openxmlformats.org/officeDocument/2006/relationships/hyperlink" Target="http://emergency.nd.edu/emergency-planning/" TargetMode="External"/><Relationship Id="rId7" Type="http://schemas.openxmlformats.org/officeDocument/2006/relationships/hyperlink" Target="http://emergency.nd.edu/business-continuity/" TargetMode="External"/><Relationship Id="rId2" Type="http://schemas.openxmlformats.org/officeDocument/2006/relationships/hyperlink" Target="http://emergency.nd.edu/" TargetMode="External"/><Relationship Id="rId1" Type="http://schemas.openxmlformats.org/officeDocument/2006/relationships/slideLayout" Target="../slideLayouts/slideLayout7.xml"/><Relationship Id="rId6" Type="http://schemas.openxmlformats.org/officeDocument/2006/relationships/hyperlink" Target="http://emergency.nd.edu/resources/" TargetMode="External"/><Relationship Id="rId5" Type="http://schemas.openxmlformats.org/officeDocument/2006/relationships/hyperlink" Target="http://emergency.nd.edu/nd-alert/" TargetMode="External"/><Relationship Id="rId4" Type="http://schemas.openxmlformats.org/officeDocument/2006/relationships/hyperlink" Target="http://emergency.nd.edu/emergency-contacts/" TargetMode="External"/><Relationship Id="rId9" Type="http://schemas.openxmlformats.org/officeDocument/2006/relationships/image" Target="../media/image1.gif"/></Relationships>
</file>

<file path=ppt/slides/_rels/slide19.xml.rels><?xml version="1.0" encoding="UTF-8" standalone="yes"?>
<Relationships xmlns="http://schemas.openxmlformats.org/package/2006/relationships"><Relationship Id="rId8" Type="http://schemas.openxmlformats.org/officeDocument/2006/relationships/hyperlink" Target="http://emergency.nd.edu/business-continuity/" TargetMode="External"/><Relationship Id="rId3" Type="http://schemas.openxmlformats.org/officeDocument/2006/relationships/hyperlink" Target="http://emergency.nd.edu/documents/bi-questionnaire.doc" TargetMode="External"/><Relationship Id="rId7" Type="http://schemas.openxmlformats.org/officeDocument/2006/relationships/hyperlink" Target="http://emergency.nd.edu/resources/" TargetMode="External"/><Relationship Id="rId2" Type="http://schemas.openxmlformats.org/officeDocument/2006/relationships/hyperlink" Target="mailto:knight.15@nd.edu" TargetMode="External"/><Relationship Id="rId1" Type="http://schemas.openxmlformats.org/officeDocument/2006/relationships/slideLayout" Target="../slideLayouts/slideLayout7.xml"/><Relationship Id="rId6" Type="http://schemas.openxmlformats.org/officeDocument/2006/relationships/hyperlink" Target="http://emergency.nd.edu/nd-alert/" TargetMode="External"/><Relationship Id="rId5" Type="http://schemas.openxmlformats.org/officeDocument/2006/relationships/hyperlink" Target="http://emergency.nd.edu/emergency-contacts/" TargetMode="External"/><Relationship Id="rId10" Type="http://schemas.openxmlformats.org/officeDocument/2006/relationships/image" Target="../media/image1.gif"/><Relationship Id="rId4" Type="http://schemas.openxmlformats.org/officeDocument/2006/relationships/hyperlink" Target="http://emergency.nd.edu/emergency-planning/" TargetMode="External"/><Relationship Id="rId9" Type="http://schemas.openxmlformats.org/officeDocument/2006/relationships/hyperlink" Target="http://nd.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knight.15@nd.edu" TargetMode="External"/><Relationship Id="rId2" Type="http://schemas.openxmlformats.org/officeDocument/2006/relationships/hyperlink" Target="http://www.emergency.nd.edu/"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a:xfrm>
            <a:off x="0" y="152400"/>
            <a:ext cx="9313333" cy="4622800"/>
          </a:xfrm>
        </p:spPr>
        <p:txBody>
          <a:bodyPr/>
          <a:lstStyle/>
          <a:p>
            <a:r>
              <a:rPr lang="en-US" sz="4400" b="1" i="1" dirty="0" smtClean="0">
                <a:solidFill>
                  <a:schemeClr val="tx2"/>
                </a:solidFill>
              </a:rPr>
              <a:t>Business Continuity Planning</a:t>
            </a:r>
            <a:br>
              <a:rPr lang="en-US" sz="4400" b="1" i="1" dirty="0" smtClean="0">
                <a:solidFill>
                  <a:schemeClr val="tx2"/>
                </a:solidFill>
              </a:rPr>
            </a:br>
            <a:r>
              <a:rPr lang="en-US" sz="4400" b="1" i="1" dirty="0" smtClean="0">
                <a:solidFill>
                  <a:schemeClr val="tx2"/>
                </a:solidFill>
              </a:rPr>
              <a:t>Overview</a:t>
            </a:r>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
            <a:ext cx="8229600" cy="1077218"/>
          </a:xfrm>
          <a:prstGeom prst="rect">
            <a:avLst/>
          </a:prstGeom>
          <a:noFill/>
        </p:spPr>
        <p:txBody>
          <a:bodyPr wrap="square" rtlCol="0">
            <a:spAutoFit/>
          </a:bodyPr>
          <a:lstStyle/>
          <a:p>
            <a:pPr algn="ctr"/>
            <a:r>
              <a:rPr lang="en-US" sz="3200" b="1" i="1" dirty="0" smtClean="0"/>
              <a:t>Hierarchy of the University’s </a:t>
            </a:r>
          </a:p>
          <a:p>
            <a:pPr algn="ctr"/>
            <a:r>
              <a:rPr lang="en-US" sz="3200" b="1" i="1" dirty="0" smtClean="0"/>
              <a:t>Business Continuity Project </a:t>
            </a:r>
            <a:endParaRPr lang="en-US" sz="3200" b="1" i="1" dirty="0"/>
          </a:p>
        </p:txBody>
      </p:sp>
      <p:sp>
        <p:nvSpPr>
          <p:cNvPr id="3" name="Rounded Rectangle 2"/>
          <p:cNvSpPr/>
          <p:nvPr/>
        </p:nvSpPr>
        <p:spPr>
          <a:xfrm>
            <a:off x="876300" y="1447800"/>
            <a:ext cx="2743200" cy="12954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IRCC</a:t>
            </a:r>
          </a:p>
          <a:p>
            <a:pPr algn="ctr"/>
            <a:r>
              <a:rPr lang="en-US" sz="1400" dirty="0" smtClean="0">
                <a:solidFill>
                  <a:schemeClr val="tx1"/>
                </a:solidFill>
              </a:rPr>
              <a:t>Institutional Risk &amp; Compliance Committee</a:t>
            </a:r>
            <a:endParaRPr lang="en-US" sz="1400" dirty="0">
              <a:solidFill>
                <a:schemeClr val="tx1"/>
              </a:solidFill>
            </a:endParaRPr>
          </a:p>
        </p:txBody>
      </p:sp>
      <p:sp>
        <p:nvSpPr>
          <p:cNvPr id="4" name="Rounded Rectangle 3"/>
          <p:cNvSpPr/>
          <p:nvPr/>
        </p:nvSpPr>
        <p:spPr>
          <a:xfrm>
            <a:off x="876300" y="3352800"/>
            <a:ext cx="2743200" cy="12954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Business Continuity Committee</a:t>
            </a:r>
            <a:endParaRPr lang="en-US" sz="2400" b="1" dirty="0">
              <a:solidFill>
                <a:schemeClr val="tx1"/>
              </a:solidFill>
            </a:endParaRPr>
          </a:p>
        </p:txBody>
      </p:sp>
      <p:sp>
        <p:nvSpPr>
          <p:cNvPr id="5" name="Rounded Rectangle 4"/>
          <p:cNvSpPr/>
          <p:nvPr/>
        </p:nvSpPr>
        <p:spPr>
          <a:xfrm>
            <a:off x="876300" y="5257800"/>
            <a:ext cx="2743200" cy="1295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Business Continuity Dept Representatives</a:t>
            </a:r>
            <a:endParaRPr lang="en-US" sz="2400" b="1" dirty="0">
              <a:solidFill>
                <a:schemeClr val="tx1"/>
              </a:solidFill>
            </a:endParaRPr>
          </a:p>
        </p:txBody>
      </p:sp>
      <p:sp>
        <p:nvSpPr>
          <p:cNvPr id="6" name="Down Arrow 5"/>
          <p:cNvSpPr/>
          <p:nvPr/>
        </p:nvSpPr>
        <p:spPr>
          <a:xfrm rot="10800000">
            <a:off x="1981200" y="2743200"/>
            <a:ext cx="601612" cy="609600"/>
          </a:xfrm>
          <a:prstGeom prst="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own Arrow 7"/>
          <p:cNvSpPr/>
          <p:nvPr/>
        </p:nvSpPr>
        <p:spPr>
          <a:xfrm rot="10800000">
            <a:off x="1981200" y="4648200"/>
            <a:ext cx="601612" cy="609600"/>
          </a:xfrm>
          <a:prstGeom prst="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4038600" y="1600200"/>
            <a:ext cx="4648200" cy="5078313"/>
          </a:xfrm>
          <a:prstGeom prst="rect">
            <a:avLst/>
          </a:prstGeom>
          <a:noFill/>
        </p:spPr>
        <p:txBody>
          <a:bodyPr wrap="square" rtlCol="0">
            <a:spAutoFit/>
          </a:bodyPr>
          <a:lstStyle/>
          <a:p>
            <a:pPr algn="just"/>
            <a:r>
              <a:rPr lang="en-US" dirty="0" smtClean="0"/>
              <a:t>The Business Continuity Committee has been charged with ensuring that plans are developed for essential University departments. The committee is chaired by Micki Kidder (Office of the EVP), administered by Scott Knight (Risk Management &amp; Safety), and includes representatives from the Controller’s Group, Human Resources, Office of Information Technology, Business Operations, and the Provost’s Office.  This committee will review and evaluate any major vulnerabilities to identify and resolve potential gaps.  The committee will report progress and recommendations to the Institutional Risk &amp; Compliance Committee ( an officer level committee chaired by John Affleck-Graves) and keep the Planning Officer of the EOC informed of all recovery plans.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4419600" cy="707886"/>
          </a:xfrm>
          <a:prstGeom prst="rect">
            <a:avLst/>
          </a:prstGeom>
        </p:spPr>
        <p:txBody>
          <a:bodyPr wrap="square">
            <a:spAutoFit/>
          </a:bodyPr>
          <a:lstStyle/>
          <a:p>
            <a:pPr algn="ctr">
              <a:buNone/>
            </a:pPr>
            <a:endParaRPr lang="en-US" sz="2000" b="1" i="1" dirty="0" smtClean="0"/>
          </a:p>
          <a:p>
            <a:pPr algn="ctr">
              <a:buNone/>
            </a:pPr>
            <a:r>
              <a:rPr lang="en-US" sz="2000" b="1" i="1" dirty="0" smtClean="0">
                <a:solidFill>
                  <a:srgbClr val="00B0F0"/>
                </a:solidFill>
              </a:rPr>
              <a:t>       </a:t>
            </a:r>
            <a:endParaRPr lang="en-US" sz="1200" b="1" dirty="0" smtClean="0">
              <a:solidFill>
                <a:srgbClr val="00B0F0"/>
              </a:solidFill>
            </a:endParaRPr>
          </a:p>
        </p:txBody>
      </p:sp>
      <p:sp>
        <p:nvSpPr>
          <p:cNvPr id="3" name="Rectangle 2"/>
          <p:cNvSpPr/>
          <p:nvPr/>
        </p:nvSpPr>
        <p:spPr>
          <a:xfrm>
            <a:off x="914400" y="304800"/>
            <a:ext cx="7010400" cy="1754326"/>
          </a:xfrm>
          <a:prstGeom prst="rect">
            <a:avLst/>
          </a:prstGeom>
        </p:spPr>
        <p:txBody>
          <a:bodyPr wrap="square">
            <a:spAutoFit/>
          </a:bodyPr>
          <a:lstStyle/>
          <a:p>
            <a:pPr algn="ctr">
              <a:buNone/>
            </a:pPr>
            <a:r>
              <a:rPr lang="en-US" sz="3000" b="1" i="1" dirty="0" smtClean="0">
                <a:solidFill>
                  <a:srgbClr val="00B0F0"/>
                </a:solidFill>
              </a:rPr>
              <a:t>Continuity Infrastructure Groups (3)</a:t>
            </a:r>
          </a:p>
          <a:p>
            <a:pPr>
              <a:buNone/>
            </a:pPr>
            <a:endParaRPr lang="en-US" b="1" i="1" dirty="0" smtClean="0">
              <a:solidFill>
                <a:srgbClr val="00B0F0"/>
              </a:solidFill>
            </a:endParaRPr>
          </a:p>
          <a:p>
            <a:pPr>
              <a:buNone/>
            </a:pPr>
            <a:r>
              <a:rPr lang="en-US" sz="2400" b="1" dirty="0" smtClean="0">
                <a:solidFill>
                  <a:srgbClr val="00B0F0"/>
                </a:solidFill>
              </a:rPr>
              <a:t>OIT		Controller’s Group		Utilities</a:t>
            </a:r>
          </a:p>
          <a:p>
            <a:pPr lvl="1">
              <a:buNone/>
            </a:pPr>
            <a:endParaRPr lang="en-US" b="1" dirty="0" smtClean="0">
              <a:solidFill>
                <a:srgbClr val="00B0F0"/>
              </a:solidFill>
            </a:endParaRPr>
          </a:p>
          <a:p>
            <a:pPr lvl="1">
              <a:buNone/>
            </a:pPr>
            <a:endParaRPr lang="en-US" b="1" dirty="0" smtClean="0">
              <a:solidFill>
                <a:srgbClr val="00B0F0"/>
              </a:solidFill>
            </a:endParaRPr>
          </a:p>
        </p:txBody>
      </p:sp>
      <p:sp>
        <p:nvSpPr>
          <p:cNvPr id="5" name="Rectangle 4"/>
          <p:cNvSpPr/>
          <p:nvPr/>
        </p:nvSpPr>
        <p:spPr>
          <a:xfrm>
            <a:off x="4800600" y="2133600"/>
            <a:ext cx="4038600" cy="830997"/>
          </a:xfrm>
          <a:prstGeom prst="rect">
            <a:avLst/>
          </a:prstGeom>
        </p:spPr>
        <p:txBody>
          <a:bodyPr wrap="square">
            <a:spAutoFit/>
          </a:bodyPr>
          <a:lstStyle/>
          <a:p>
            <a:pPr algn="just"/>
            <a:endParaRPr lang="en-US" sz="1200" dirty="0" smtClean="0"/>
          </a:p>
          <a:p>
            <a:pPr algn="just"/>
            <a:endParaRPr lang="en-US" sz="1200" dirty="0" smtClean="0"/>
          </a:p>
          <a:p>
            <a:pPr algn="just"/>
            <a:endParaRPr lang="en-US" sz="1200" dirty="0" smtClean="0"/>
          </a:p>
          <a:p>
            <a:pPr algn="just"/>
            <a:endParaRPr lang="en-US" sz="1200" dirty="0">
              <a:solidFill>
                <a:srgbClr val="FF0000"/>
              </a:solidFill>
            </a:endParaRPr>
          </a:p>
        </p:txBody>
      </p:sp>
      <p:sp>
        <p:nvSpPr>
          <p:cNvPr id="6" name="Rectangle 5"/>
          <p:cNvSpPr/>
          <p:nvPr/>
        </p:nvSpPr>
        <p:spPr>
          <a:xfrm>
            <a:off x="457200" y="1752600"/>
            <a:ext cx="8382000" cy="4893647"/>
          </a:xfrm>
          <a:prstGeom prst="rect">
            <a:avLst/>
          </a:prstGeom>
        </p:spPr>
        <p:txBody>
          <a:bodyPr wrap="square">
            <a:spAutoFit/>
          </a:bodyPr>
          <a:lstStyle/>
          <a:p>
            <a:pPr algn="ctr">
              <a:buNone/>
            </a:pPr>
            <a:r>
              <a:rPr lang="en-US" sz="3000" b="1" i="1" dirty="0" smtClean="0">
                <a:solidFill>
                  <a:srgbClr val="FF0000"/>
                </a:solidFill>
              </a:rPr>
              <a:t>Continuity Operational Groups (23)</a:t>
            </a:r>
            <a:endParaRPr lang="en-US" sz="3000" dirty="0" smtClean="0">
              <a:solidFill>
                <a:srgbClr val="FF0000"/>
              </a:solidFill>
            </a:endParaRPr>
          </a:p>
          <a:p>
            <a:pPr>
              <a:buNone/>
            </a:pPr>
            <a:r>
              <a:rPr lang="en-US" dirty="0" smtClean="0"/>
              <a:t> </a:t>
            </a:r>
          </a:p>
          <a:p>
            <a:pPr>
              <a:buNone/>
            </a:pPr>
            <a:r>
              <a:rPr lang="en-US" sz="2400" b="1" dirty="0" smtClean="0">
                <a:solidFill>
                  <a:srgbClr val="FF0000"/>
                </a:solidFill>
              </a:rPr>
              <a:t>Provost Office				OPAC</a:t>
            </a:r>
            <a:endParaRPr lang="en-US" sz="2400" dirty="0" smtClean="0">
              <a:solidFill>
                <a:srgbClr val="FF0000"/>
              </a:solidFill>
            </a:endParaRPr>
          </a:p>
          <a:p>
            <a:pPr>
              <a:buNone/>
            </a:pPr>
            <a:r>
              <a:rPr lang="en-US" sz="2400" b="1" dirty="0" smtClean="0">
                <a:solidFill>
                  <a:srgbClr val="FF0000"/>
                </a:solidFill>
              </a:rPr>
              <a:t>University Libraries			Graduate School</a:t>
            </a:r>
            <a:endParaRPr lang="en-US" sz="2400" dirty="0" smtClean="0">
              <a:solidFill>
                <a:srgbClr val="FF0000"/>
              </a:solidFill>
            </a:endParaRPr>
          </a:p>
          <a:p>
            <a:pPr>
              <a:buNone/>
            </a:pPr>
            <a:r>
              <a:rPr lang="en-US" sz="2400" b="1" dirty="0" smtClean="0">
                <a:solidFill>
                  <a:srgbClr val="FF0000"/>
                </a:solidFill>
              </a:rPr>
              <a:t>Office of the Registrar		Admissions</a:t>
            </a:r>
            <a:endParaRPr lang="en-US" sz="2400" dirty="0" smtClean="0">
              <a:solidFill>
                <a:srgbClr val="FF0000"/>
              </a:solidFill>
            </a:endParaRPr>
          </a:p>
          <a:p>
            <a:pPr>
              <a:buNone/>
            </a:pPr>
            <a:r>
              <a:rPr lang="en-US" sz="2400" b="1" dirty="0" smtClean="0">
                <a:solidFill>
                  <a:srgbClr val="FF0000"/>
                </a:solidFill>
              </a:rPr>
              <a:t>Office of Research			Food Services</a:t>
            </a:r>
            <a:endParaRPr lang="en-US" sz="2400" dirty="0" smtClean="0">
              <a:solidFill>
                <a:srgbClr val="FF0000"/>
              </a:solidFill>
            </a:endParaRPr>
          </a:p>
          <a:p>
            <a:pPr>
              <a:buNone/>
            </a:pPr>
            <a:r>
              <a:rPr lang="en-US" sz="2400" b="1" dirty="0" smtClean="0">
                <a:solidFill>
                  <a:srgbClr val="FF0000"/>
                </a:solidFill>
              </a:rPr>
              <a:t>Facilities Operations			Architects Office	</a:t>
            </a:r>
          </a:p>
          <a:p>
            <a:pPr>
              <a:buNone/>
            </a:pPr>
            <a:r>
              <a:rPr lang="en-US" sz="2400" b="1" dirty="0" smtClean="0">
                <a:solidFill>
                  <a:srgbClr val="FF0000"/>
                </a:solidFill>
              </a:rPr>
              <a:t>Risk Management / NDFD		Warehouse and Delivery</a:t>
            </a:r>
            <a:endParaRPr lang="en-US" sz="2400" dirty="0" smtClean="0">
              <a:solidFill>
                <a:srgbClr val="FF0000"/>
              </a:solidFill>
            </a:endParaRPr>
          </a:p>
          <a:p>
            <a:pPr>
              <a:buNone/>
            </a:pPr>
            <a:r>
              <a:rPr lang="en-US" sz="2400" b="1" dirty="0" smtClean="0">
                <a:solidFill>
                  <a:srgbClr val="FF0000"/>
                </a:solidFill>
              </a:rPr>
              <a:t>Human Resources			NDSP</a:t>
            </a:r>
            <a:endParaRPr lang="en-US" sz="2400" dirty="0" smtClean="0">
              <a:solidFill>
                <a:srgbClr val="FF0000"/>
              </a:solidFill>
            </a:endParaRPr>
          </a:p>
          <a:p>
            <a:pPr>
              <a:buNone/>
            </a:pPr>
            <a:r>
              <a:rPr lang="en-US" sz="2400" b="1" dirty="0" smtClean="0">
                <a:solidFill>
                  <a:srgbClr val="FF0000"/>
                </a:solidFill>
              </a:rPr>
              <a:t>University Health Services		Counseling Center</a:t>
            </a:r>
            <a:endParaRPr lang="en-US" sz="2400" dirty="0" smtClean="0">
              <a:solidFill>
                <a:srgbClr val="FF0000"/>
              </a:solidFill>
            </a:endParaRPr>
          </a:p>
          <a:p>
            <a:pPr>
              <a:buNone/>
            </a:pPr>
            <a:r>
              <a:rPr lang="en-US" sz="2400" b="1" dirty="0" smtClean="0">
                <a:solidFill>
                  <a:srgbClr val="FF0000"/>
                </a:solidFill>
              </a:rPr>
              <a:t>Residence Life				Campus Ministry</a:t>
            </a:r>
            <a:endParaRPr lang="en-US" sz="2400" dirty="0" smtClean="0">
              <a:solidFill>
                <a:srgbClr val="FF0000"/>
              </a:solidFill>
            </a:endParaRPr>
          </a:p>
          <a:p>
            <a:pPr>
              <a:buNone/>
            </a:pPr>
            <a:r>
              <a:rPr lang="en-US" sz="2400" b="1" dirty="0" smtClean="0">
                <a:solidFill>
                  <a:srgbClr val="FF0000"/>
                </a:solidFill>
              </a:rPr>
              <a:t>Financial Aid				Treasury</a:t>
            </a:r>
          </a:p>
          <a:p>
            <a:pPr>
              <a:buNone/>
            </a:pPr>
            <a:r>
              <a:rPr lang="en-US" sz="2400" b="1" dirty="0" smtClean="0">
                <a:solidFill>
                  <a:srgbClr val="FF0000"/>
                </a:solidFill>
              </a:rPr>
              <a:t>Student Accounts			General Counsel</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b="1" i="1" dirty="0" smtClean="0"/>
              <a:t>Planning Stage</a:t>
            </a:r>
            <a:r>
              <a:rPr lang="en-US" sz="3200" b="1" dirty="0" smtClean="0"/>
              <a:t/>
            </a:r>
            <a:br>
              <a:rPr lang="en-US" sz="3200" b="1" dirty="0" smtClean="0"/>
            </a:br>
            <a:r>
              <a:rPr lang="en-US" sz="3200" b="1" i="1" dirty="0" smtClean="0">
                <a:solidFill>
                  <a:schemeClr val="tx2"/>
                </a:solidFill>
              </a:rPr>
              <a:t>Business Impact Analysis</a:t>
            </a:r>
            <a:endParaRPr lang="en-US" sz="3200" dirty="0"/>
          </a:p>
        </p:txBody>
      </p:sp>
      <p:sp>
        <p:nvSpPr>
          <p:cNvPr id="3" name="Content Placeholder 2"/>
          <p:cNvSpPr>
            <a:spLocks noGrp="1"/>
          </p:cNvSpPr>
          <p:nvPr>
            <p:ph idx="1"/>
          </p:nvPr>
        </p:nvSpPr>
        <p:spPr>
          <a:xfrm>
            <a:off x="457200" y="1600200"/>
            <a:ext cx="8229600" cy="4876800"/>
          </a:xfrm>
        </p:spPr>
        <p:txBody>
          <a:bodyPr>
            <a:noAutofit/>
          </a:bodyPr>
          <a:lstStyle/>
          <a:p>
            <a:r>
              <a:rPr lang="en-US" sz="2400" dirty="0" smtClean="0"/>
              <a:t>Business Impact Questionnaire</a:t>
            </a:r>
          </a:p>
          <a:p>
            <a:r>
              <a:rPr lang="en-US" sz="2400" dirty="0" smtClean="0"/>
              <a:t>Identification of critical processes</a:t>
            </a:r>
          </a:p>
          <a:p>
            <a:r>
              <a:rPr lang="en-US" sz="2400" dirty="0" smtClean="0"/>
              <a:t>Prioritization of critical processes based on life, property, reputation, financial impacts &amp; regulations</a:t>
            </a:r>
          </a:p>
          <a:p>
            <a:r>
              <a:rPr lang="en-US" sz="2400" dirty="0" smtClean="0"/>
              <a:t>Identification of dependencies</a:t>
            </a:r>
          </a:p>
          <a:p>
            <a:pPr lvl="1"/>
            <a:r>
              <a:rPr lang="en-US" sz="2400" dirty="0" smtClean="0"/>
              <a:t>Products &amp; services</a:t>
            </a:r>
          </a:p>
          <a:p>
            <a:pPr lvl="1"/>
            <a:r>
              <a:rPr lang="en-US" sz="2400" dirty="0" smtClean="0"/>
              <a:t>IT systems </a:t>
            </a:r>
          </a:p>
          <a:p>
            <a:pPr lvl="1"/>
            <a:r>
              <a:rPr lang="en-US" sz="2400" dirty="0" smtClean="0"/>
              <a:t>Processes</a:t>
            </a:r>
          </a:p>
          <a:p>
            <a:pPr lvl="1"/>
            <a:r>
              <a:rPr lang="en-US" sz="2400" dirty="0" smtClean="0"/>
              <a:t>Personnel</a:t>
            </a:r>
          </a:p>
          <a:p>
            <a:pPr lvl="1"/>
            <a:r>
              <a:rPr lang="en-US" sz="2400" dirty="0" smtClean="0"/>
              <a:t>Facilities needs</a:t>
            </a:r>
          </a:p>
          <a:p>
            <a:pPr lvl="1"/>
            <a:r>
              <a:rPr lang="en-US" sz="2400" dirty="0" smtClean="0"/>
              <a:t>Financial needs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1143000"/>
          </a:xfrm>
        </p:spPr>
        <p:txBody>
          <a:bodyPr>
            <a:normAutofit fontScale="90000"/>
          </a:bodyPr>
          <a:lstStyle/>
          <a:p>
            <a:pPr algn="ctr"/>
            <a:r>
              <a:rPr lang="en-US" sz="3600" b="1" i="1" dirty="0" smtClean="0">
                <a:solidFill>
                  <a:srgbClr val="7030A0"/>
                </a:solidFill>
              </a:rPr>
              <a:t>Planning Stage</a:t>
            </a:r>
            <a:r>
              <a:rPr lang="en-US" sz="3600" b="1" dirty="0" smtClean="0">
                <a:solidFill>
                  <a:srgbClr val="7030A0"/>
                </a:solidFill>
              </a:rPr>
              <a:t/>
            </a:r>
            <a:br>
              <a:rPr lang="en-US" sz="3600" b="1" dirty="0" smtClean="0">
                <a:solidFill>
                  <a:srgbClr val="7030A0"/>
                </a:solidFill>
              </a:rPr>
            </a:br>
            <a:r>
              <a:rPr lang="en-US" sz="3600" b="1" dirty="0" smtClean="0">
                <a:solidFill>
                  <a:srgbClr val="7030A0"/>
                </a:solidFill>
              </a:rPr>
              <a:t>Development of R</a:t>
            </a:r>
            <a:r>
              <a:rPr lang="en-US" sz="3600" b="1" i="1" dirty="0" smtClean="0">
                <a:solidFill>
                  <a:srgbClr val="7030A0"/>
                </a:solidFill>
              </a:rPr>
              <a:t>ecovery Procedures</a:t>
            </a:r>
          </a:p>
        </p:txBody>
      </p:sp>
      <p:sp>
        <p:nvSpPr>
          <p:cNvPr id="15363" name="Content Placeholder 2"/>
          <p:cNvSpPr>
            <a:spLocks noGrp="1"/>
          </p:cNvSpPr>
          <p:nvPr>
            <p:ph sz="quarter" idx="1"/>
          </p:nvPr>
        </p:nvSpPr>
        <p:spPr>
          <a:xfrm>
            <a:off x="228600" y="1219200"/>
            <a:ext cx="8458200" cy="3733800"/>
          </a:xfrm>
        </p:spPr>
        <p:txBody>
          <a:bodyPr>
            <a:noAutofit/>
          </a:bodyPr>
          <a:lstStyle/>
          <a:p>
            <a:pPr algn="just"/>
            <a:r>
              <a:rPr lang="en-US" sz="2000" dirty="0" smtClean="0"/>
              <a:t>Core strategies to development of recovery procedures:</a:t>
            </a:r>
          </a:p>
          <a:p>
            <a:pPr lvl="1" algn="just">
              <a:buFont typeface="Wingdings 2" pitchFamily="18" charset="2"/>
              <a:buNone/>
            </a:pPr>
            <a:r>
              <a:rPr lang="en-US" sz="2000" dirty="0" smtClean="0"/>
              <a:t>1. </a:t>
            </a:r>
            <a:r>
              <a:rPr lang="en-US" sz="2000" u="sng" dirty="0" smtClean="0"/>
              <a:t>Physical Solutions </a:t>
            </a:r>
            <a:r>
              <a:rPr lang="en-US" sz="2000" dirty="0" smtClean="0"/>
              <a:t>:Installation of processes or equipment that serve to bypass an interruption (i.e.; back up generators or duplication of equipment or processes)</a:t>
            </a:r>
          </a:p>
          <a:p>
            <a:pPr lvl="1" algn="just">
              <a:buFont typeface="Wingdings 2" pitchFamily="18" charset="2"/>
              <a:buNone/>
            </a:pPr>
            <a:r>
              <a:rPr lang="en-US" sz="2000" dirty="0" smtClean="0"/>
              <a:t>2. </a:t>
            </a:r>
            <a:r>
              <a:rPr lang="en-US" sz="2000" u="sng" dirty="0" smtClean="0"/>
              <a:t>Operational solutions </a:t>
            </a:r>
            <a:r>
              <a:rPr lang="en-US" sz="2000" dirty="0" smtClean="0"/>
              <a:t>:Changing the way of doing business in an effort to head off the effects of an outage (i.e.; Use more than one supplier for specific goods and services or backing up files and data routinely)</a:t>
            </a:r>
          </a:p>
          <a:p>
            <a:pPr lvl="1" algn="just">
              <a:buFont typeface="Wingdings 2" pitchFamily="18" charset="2"/>
              <a:buNone/>
            </a:pPr>
            <a:r>
              <a:rPr lang="en-US" sz="2000" dirty="0" smtClean="0"/>
              <a:t>3. </a:t>
            </a:r>
            <a:r>
              <a:rPr lang="en-US" sz="2000" u="sng" dirty="0" smtClean="0"/>
              <a:t>Response/recovery solutions </a:t>
            </a:r>
            <a:r>
              <a:rPr lang="en-US" sz="2000" dirty="0" smtClean="0"/>
              <a:t>:Strategy that establishes timely and effective post-incident tactics that accelerate the resumption of processes (i.e.; Establishing temporary means of doing business without specific critical systems in place)</a:t>
            </a:r>
          </a:p>
          <a:p>
            <a:pPr lvl="1" algn="just">
              <a:buFont typeface="Wingdings 2" pitchFamily="18" charset="2"/>
              <a:buNone/>
            </a:pPr>
            <a:endParaRPr lang="en-US" sz="1200" dirty="0" smtClean="0"/>
          </a:p>
        </p:txBody>
      </p:sp>
      <p:sp>
        <p:nvSpPr>
          <p:cNvPr id="4" name="TextBox 3"/>
          <p:cNvSpPr txBox="1"/>
          <p:nvPr/>
        </p:nvSpPr>
        <p:spPr>
          <a:xfrm>
            <a:off x="228600" y="5105400"/>
            <a:ext cx="8534400" cy="1323439"/>
          </a:xfrm>
          <a:prstGeom prst="rect">
            <a:avLst/>
          </a:prstGeom>
          <a:noFill/>
        </p:spPr>
        <p:txBody>
          <a:bodyPr wrap="square" rtlCol="0">
            <a:spAutoFit/>
          </a:bodyPr>
          <a:lstStyle/>
          <a:p>
            <a:r>
              <a:rPr lang="en-US" sz="2000" dirty="0" smtClean="0"/>
              <a:t>Plans shall address the following key areas of their business activities:</a:t>
            </a:r>
          </a:p>
          <a:p>
            <a:pPr lvl="1">
              <a:buFont typeface="Wingdings 2" pitchFamily="18" charset="2"/>
              <a:buNone/>
            </a:pPr>
            <a:r>
              <a:rPr lang="en-US" sz="2000" dirty="0" smtClean="0"/>
              <a:t>	1. Facility needs	4. Personnel needs</a:t>
            </a:r>
          </a:p>
          <a:p>
            <a:pPr lvl="1">
              <a:buFont typeface="Wingdings 2" pitchFamily="18" charset="2"/>
              <a:buNone/>
            </a:pPr>
            <a:r>
              <a:rPr lang="en-US" sz="2000" dirty="0" smtClean="0"/>
              <a:t>	2. IT/Data needs	5. Supply chain/Distribution channel needs</a:t>
            </a:r>
          </a:p>
          <a:p>
            <a:pPr lvl="1">
              <a:buFont typeface="Wingdings 2" pitchFamily="18" charset="2"/>
              <a:buNone/>
            </a:pPr>
            <a:r>
              <a:rPr lang="en-US" sz="2000" dirty="0" smtClean="0"/>
              <a:t>	3. Funding needs	6. Academic Functional needs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allAtOnce"/>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pPr algn="ctr"/>
            <a:r>
              <a:rPr lang="en-US" sz="3600" b="1" i="1" dirty="0" smtClean="0"/>
              <a:t>Planning Stage</a:t>
            </a:r>
            <a:r>
              <a:rPr lang="en-US" sz="3600" b="1" dirty="0" smtClean="0"/>
              <a:t/>
            </a:r>
            <a:br>
              <a:rPr lang="en-US" sz="3600" b="1" dirty="0" smtClean="0"/>
            </a:br>
            <a:r>
              <a:rPr lang="en-US" sz="3600" b="1" i="1" dirty="0" smtClean="0">
                <a:solidFill>
                  <a:schemeClr val="tx2"/>
                </a:solidFill>
              </a:rPr>
              <a:t>Continuous Improvements</a:t>
            </a:r>
          </a:p>
        </p:txBody>
      </p:sp>
      <p:sp>
        <p:nvSpPr>
          <p:cNvPr id="15363" name="Content Placeholder 2"/>
          <p:cNvSpPr>
            <a:spLocks noGrp="1"/>
          </p:cNvSpPr>
          <p:nvPr>
            <p:ph sz="quarter" idx="1"/>
          </p:nvPr>
        </p:nvSpPr>
        <p:spPr>
          <a:xfrm>
            <a:off x="457200" y="1600201"/>
            <a:ext cx="8229600" cy="3962400"/>
          </a:xfrm>
        </p:spPr>
        <p:txBody>
          <a:bodyPr>
            <a:normAutofit/>
          </a:bodyPr>
          <a:lstStyle/>
          <a:p>
            <a:pPr marL="0" indent="0" algn="ctr">
              <a:buNone/>
            </a:pPr>
            <a:endParaRPr lang="en-US" sz="2400" dirty="0" smtClean="0"/>
          </a:p>
          <a:p>
            <a:pPr marL="0" indent="0" algn="ctr">
              <a:buNone/>
            </a:pPr>
            <a:r>
              <a:rPr lang="en-US" sz="2400" dirty="0" smtClean="0"/>
              <a:t>Continuous Improvements will be made to the plans on an annual or as-needed basis and will include:</a:t>
            </a:r>
          </a:p>
          <a:p>
            <a:pPr>
              <a:buNone/>
            </a:pPr>
            <a:r>
              <a:rPr lang="en-US" sz="1800" dirty="0" smtClean="0"/>
              <a:t>  </a:t>
            </a:r>
          </a:p>
          <a:p>
            <a:pPr marL="914400">
              <a:buFont typeface="Courier New" pitchFamily="49" charset="0"/>
              <a:buChar char="o"/>
            </a:pPr>
            <a:r>
              <a:rPr lang="en-US" sz="2200" dirty="0" smtClean="0"/>
              <a:t>Identification of gaps</a:t>
            </a:r>
          </a:p>
          <a:p>
            <a:pPr marL="914400">
              <a:buFont typeface="Courier New" pitchFamily="49" charset="0"/>
              <a:buChar char="o"/>
            </a:pPr>
            <a:r>
              <a:rPr lang="en-US" sz="2200" dirty="0" smtClean="0"/>
              <a:t>Seek resources to increase resilience</a:t>
            </a:r>
          </a:p>
          <a:p>
            <a:pPr marL="914400">
              <a:buFont typeface="Courier New" pitchFamily="49" charset="0"/>
              <a:buChar char="o"/>
            </a:pPr>
            <a:r>
              <a:rPr lang="en-US" sz="2200" dirty="0" smtClean="0"/>
              <a:t>Abatement of gaps</a:t>
            </a:r>
          </a:p>
          <a:p>
            <a:pPr marL="914400">
              <a:buFont typeface="Courier New" pitchFamily="49" charset="0"/>
              <a:buChar char="o"/>
            </a:pPr>
            <a:r>
              <a:rPr lang="en-US" sz="2200" dirty="0" smtClean="0"/>
              <a:t>Table tops &amp; Exercises</a:t>
            </a:r>
          </a:p>
          <a:p>
            <a:pPr marL="914400">
              <a:buFont typeface="Courier New" pitchFamily="49" charset="0"/>
              <a:buChar char="o"/>
            </a:pPr>
            <a:r>
              <a:rPr lang="en-US" sz="2200" dirty="0" smtClean="0"/>
              <a:t>Plan review and update changes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14478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Kick-Off</a:t>
            </a:r>
          </a:p>
          <a:p>
            <a:r>
              <a:rPr lang="en-US" sz="800" dirty="0" smtClean="0">
                <a:solidFill>
                  <a:schemeClr val="tx1"/>
                </a:solidFill>
              </a:rPr>
              <a:t>Communicate BCP to Operational &amp; Infrastructure Groups.  Groups complete a questionnaire which is the basis for their Business Impact Analysis</a:t>
            </a:r>
            <a:endParaRPr lang="en-US" sz="800" dirty="0">
              <a:solidFill>
                <a:schemeClr val="tx1"/>
              </a:solidFill>
            </a:endParaRPr>
          </a:p>
        </p:txBody>
      </p:sp>
      <p:sp>
        <p:nvSpPr>
          <p:cNvPr id="3" name="Rectangle 2"/>
          <p:cNvSpPr/>
          <p:nvPr/>
        </p:nvSpPr>
        <p:spPr>
          <a:xfrm>
            <a:off x="2743200" y="1219200"/>
            <a:ext cx="14478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Operational &amp; Infrastructure Groups:</a:t>
            </a:r>
          </a:p>
          <a:p>
            <a:r>
              <a:rPr lang="en-US" sz="800" dirty="0" smtClean="0">
                <a:solidFill>
                  <a:schemeClr val="tx1"/>
                </a:solidFill>
              </a:rPr>
              <a:t>Develop BIA’s specific to:</a:t>
            </a:r>
          </a:p>
          <a:p>
            <a:pPr marL="228600" indent="-228600">
              <a:buAutoNum type="arabicPeriod"/>
            </a:pPr>
            <a:r>
              <a:rPr lang="en-US" sz="800" dirty="0" smtClean="0">
                <a:solidFill>
                  <a:schemeClr val="tx1"/>
                </a:solidFill>
              </a:rPr>
              <a:t>IT dependencies</a:t>
            </a:r>
          </a:p>
          <a:p>
            <a:pPr marL="228600" indent="-228600">
              <a:buAutoNum type="arabicPeriod"/>
            </a:pPr>
            <a:r>
              <a:rPr lang="en-US" sz="800" dirty="0" smtClean="0">
                <a:solidFill>
                  <a:schemeClr val="tx1"/>
                </a:solidFill>
              </a:rPr>
              <a:t>Financial dependencies</a:t>
            </a:r>
          </a:p>
          <a:p>
            <a:pPr marL="228600" indent="-228600">
              <a:buAutoNum type="arabicPeriod"/>
            </a:pPr>
            <a:r>
              <a:rPr lang="en-US" sz="800" dirty="0" smtClean="0">
                <a:solidFill>
                  <a:schemeClr val="tx1"/>
                </a:solidFill>
              </a:rPr>
              <a:t>Facility dependencies</a:t>
            </a:r>
          </a:p>
          <a:p>
            <a:pPr marL="228600" indent="-228600">
              <a:buAutoNum type="arabicPeriod"/>
            </a:pPr>
            <a:r>
              <a:rPr lang="en-US" sz="800" dirty="0" smtClean="0">
                <a:solidFill>
                  <a:schemeClr val="tx1"/>
                </a:solidFill>
              </a:rPr>
              <a:t>Other dependencies</a:t>
            </a:r>
          </a:p>
        </p:txBody>
      </p:sp>
      <p:sp>
        <p:nvSpPr>
          <p:cNvPr id="4" name="Rectangle 3"/>
          <p:cNvSpPr/>
          <p:nvPr/>
        </p:nvSpPr>
        <p:spPr>
          <a:xfrm>
            <a:off x="4800600" y="1219200"/>
            <a:ext cx="14478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Operational &amp; Infrastructure Groups:</a:t>
            </a:r>
          </a:p>
          <a:p>
            <a:r>
              <a:rPr lang="en-US" sz="800" dirty="0" smtClean="0">
                <a:solidFill>
                  <a:schemeClr val="tx1"/>
                </a:solidFill>
              </a:rPr>
              <a:t>Establish concise action-based recovery procedures for critical processes.</a:t>
            </a:r>
          </a:p>
          <a:p>
            <a:endParaRPr lang="en-US" sz="800" dirty="0" smtClean="0">
              <a:solidFill>
                <a:schemeClr val="tx1"/>
              </a:solidFill>
            </a:endParaRPr>
          </a:p>
          <a:p>
            <a:endParaRPr lang="en-US" sz="800" dirty="0">
              <a:solidFill>
                <a:schemeClr val="tx1"/>
              </a:solidFill>
            </a:endParaRPr>
          </a:p>
        </p:txBody>
      </p:sp>
      <p:sp>
        <p:nvSpPr>
          <p:cNvPr id="5" name="Rectangle 4"/>
          <p:cNvSpPr/>
          <p:nvPr/>
        </p:nvSpPr>
        <p:spPr>
          <a:xfrm>
            <a:off x="6858000" y="1219200"/>
            <a:ext cx="14478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Operational &amp; Infrastructure Groups:</a:t>
            </a:r>
          </a:p>
          <a:p>
            <a:r>
              <a:rPr lang="en-US" sz="800" dirty="0" smtClean="0">
                <a:solidFill>
                  <a:schemeClr val="tx1"/>
                </a:solidFill>
              </a:rPr>
              <a:t>Establish Recovery Time Objectives (RTO’s) for critical processes.</a:t>
            </a:r>
          </a:p>
          <a:p>
            <a:endParaRPr lang="en-US" sz="800" dirty="0" smtClean="0">
              <a:solidFill>
                <a:schemeClr val="tx1"/>
              </a:solidFill>
            </a:endParaRPr>
          </a:p>
          <a:p>
            <a:endParaRPr lang="en-US" sz="800" dirty="0" smtClean="0">
              <a:solidFill>
                <a:schemeClr val="tx1"/>
              </a:solidFill>
            </a:endParaRPr>
          </a:p>
        </p:txBody>
      </p:sp>
      <p:sp>
        <p:nvSpPr>
          <p:cNvPr id="6" name="Rectangle 5"/>
          <p:cNvSpPr/>
          <p:nvPr/>
        </p:nvSpPr>
        <p:spPr>
          <a:xfrm>
            <a:off x="6858000" y="4038600"/>
            <a:ext cx="14478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Operational &amp; Infrastructure Groups:</a:t>
            </a:r>
          </a:p>
          <a:p>
            <a:r>
              <a:rPr lang="en-US" sz="800" dirty="0" smtClean="0">
                <a:solidFill>
                  <a:schemeClr val="tx1"/>
                </a:solidFill>
              </a:rPr>
              <a:t>Complete all remaining elements of their business continuity plans.</a:t>
            </a:r>
          </a:p>
          <a:p>
            <a:endParaRPr lang="en-US" sz="800" dirty="0" smtClean="0">
              <a:solidFill>
                <a:schemeClr val="tx1"/>
              </a:solidFill>
            </a:endParaRPr>
          </a:p>
          <a:p>
            <a:endParaRPr lang="en-US" sz="800" dirty="0" smtClean="0">
              <a:solidFill>
                <a:schemeClr val="tx1"/>
              </a:solidFill>
            </a:endParaRPr>
          </a:p>
        </p:txBody>
      </p:sp>
      <p:sp>
        <p:nvSpPr>
          <p:cNvPr id="7" name="Rectangle 6"/>
          <p:cNvSpPr/>
          <p:nvPr/>
        </p:nvSpPr>
        <p:spPr>
          <a:xfrm>
            <a:off x="4953000" y="5181600"/>
            <a:ext cx="1447800" cy="1066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Storage of Plans:</a:t>
            </a:r>
          </a:p>
          <a:p>
            <a:pPr algn="ctr"/>
            <a:r>
              <a:rPr lang="en-US" sz="900" dirty="0" smtClean="0">
                <a:solidFill>
                  <a:schemeClr val="tx1"/>
                </a:solidFill>
              </a:rPr>
              <a:t>All plan documents are imported into a document management program to manage, manipulate, measure and store indefinitely</a:t>
            </a:r>
            <a:endParaRPr lang="en-US" sz="900" dirty="0">
              <a:solidFill>
                <a:schemeClr val="tx1"/>
              </a:solidFill>
            </a:endParaRPr>
          </a:p>
        </p:txBody>
      </p:sp>
      <p:sp>
        <p:nvSpPr>
          <p:cNvPr id="8" name="Rectangle 7"/>
          <p:cNvSpPr/>
          <p:nvPr/>
        </p:nvSpPr>
        <p:spPr>
          <a:xfrm>
            <a:off x="2209800" y="2667000"/>
            <a:ext cx="2209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Plan Integration:</a:t>
            </a:r>
          </a:p>
          <a:p>
            <a:r>
              <a:rPr lang="en-US" sz="1000" dirty="0" smtClean="0">
                <a:solidFill>
                  <a:schemeClr val="tx1"/>
                </a:solidFill>
              </a:rPr>
              <a:t>BCP Mgr. works with Infrastructure &amp; Operational Groups to align MTO’s with RTO’s, identify gaps, and develop proposals for solving gap problems.  BC Committee evaluates gap proposals &amp; provides </a:t>
            </a:r>
            <a:r>
              <a:rPr lang="en-US" sz="1000" b="1" dirty="0" smtClean="0">
                <a:solidFill>
                  <a:schemeClr val="tx1"/>
                </a:solidFill>
              </a:rPr>
              <a:t>IRCC </a:t>
            </a:r>
            <a:r>
              <a:rPr lang="en-US" sz="1000" dirty="0" smtClean="0">
                <a:solidFill>
                  <a:schemeClr val="tx1"/>
                </a:solidFill>
              </a:rPr>
              <a:t>with recommendations.  </a:t>
            </a:r>
            <a:r>
              <a:rPr lang="en-US" sz="1000" b="1" dirty="0" smtClean="0">
                <a:solidFill>
                  <a:schemeClr val="tx1"/>
                </a:solidFill>
              </a:rPr>
              <a:t>Committee </a:t>
            </a:r>
            <a:r>
              <a:rPr lang="en-US" sz="1000" dirty="0" smtClean="0">
                <a:solidFill>
                  <a:schemeClr val="tx1"/>
                </a:solidFill>
              </a:rPr>
              <a:t>provides Operational &amp; Infrastructure Groups with gap improvement plans based on the direction of the </a:t>
            </a:r>
            <a:r>
              <a:rPr lang="en-US" sz="1000" b="1" dirty="0" smtClean="0">
                <a:solidFill>
                  <a:schemeClr val="tx1"/>
                </a:solidFill>
              </a:rPr>
              <a:t>IRCC</a:t>
            </a:r>
            <a:r>
              <a:rPr lang="en-US" sz="1000" dirty="0" smtClean="0">
                <a:solidFill>
                  <a:schemeClr val="tx1"/>
                </a:solidFill>
              </a:rPr>
              <a:t>.</a:t>
            </a:r>
            <a:endParaRPr lang="en-US" sz="1000" dirty="0">
              <a:solidFill>
                <a:schemeClr val="tx1"/>
              </a:solidFill>
            </a:endParaRPr>
          </a:p>
        </p:txBody>
      </p:sp>
      <p:sp>
        <p:nvSpPr>
          <p:cNvPr id="9" name="Rectangle 8"/>
          <p:cNvSpPr/>
          <p:nvPr/>
        </p:nvSpPr>
        <p:spPr>
          <a:xfrm>
            <a:off x="2438400" y="4876800"/>
            <a:ext cx="14478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Gap improvements </a:t>
            </a:r>
            <a:r>
              <a:rPr lang="en-US" sz="900" dirty="0" smtClean="0">
                <a:solidFill>
                  <a:schemeClr val="tx1"/>
                </a:solidFill>
              </a:rPr>
              <a:t>are made to increase resilience of plans</a:t>
            </a:r>
            <a:endParaRPr lang="en-US" sz="900" dirty="0">
              <a:solidFill>
                <a:schemeClr val="tx1"/>
              </a:solidFill>
            </a:endParaRPr>
          </a:p>
        </p:txBody>
      </p:sp>
      <p:sp>
        <p:nvSpPr>
          <p:cNvPr id="10" name="Rectangle 9"/>
          <p:cNvSpPr/>
          <p:nvPr/>
        </p:nvSpPr>
        <p:spPr>
          <a:xfrm>
            <a:off x="2438400" y="5486400"/>
            <a:ext cx="14478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Plans are tested </a:t>
            </a:r>
            <a:r>
              <a:rPr lang="en-US" sz="900" dirty="0" smtClean="0">
                <a:solidFill>
                  <a:schemeClr val="tx1"/>
                </a:solidFill>
              </a:rPr>
              <a:t>through ongoing exercises and table tops</a:t>
            </a:r>
            <a:endParaRPr lang="en-US" sz="900" dirty="0">
              <a:solidFill>
                <a:schemeClr val="tx1"/>
              </a:solidFill>
            </a:endParaRPr>
          </a:p>
        </p:txBody>
      </p:sp>
      <p:sp>
        <p:nvSpPr>
          <p:cNvPr id="11" name="Rectangle 10"/>
          <p:cNvSpPr/>
          <p:nvPr/>
        </p:nvSpPr>
        <p:spPr>
          <a:xfrm>
            <a:off x="2438400" y="6096000"/>
            <a:ext cx="14478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Plans are reviewed </a:t>
            </a:r>
            <a:r>
              <a:rPr lang="en-US" sz="900" dirty="0" smtClean="0">
                <a:solidFill>
                  <a:schemeClr val="tx1"/>
                </a:solidFill>
              </a:rPr>
              <a:t>and updated on a scheduled basis</a:t>
            </a:r>
            <a:endParaRPr lang="en-US" sz="900" dirty="0">
              <a:solidFill>
                <a:schemeClr val="tx1"/>
              </a:solidFill>
            </a:endParaRPr>
          </a:p>
        </p:txBody>
      </p:sp>
      <p:cxnSp>
        <p:nvCxnSpPr>
          <p:cNvPr id="17" name="Straight Arrow Connector 16"/>
          <p:cNvCxnSpPr>
            <a:stCxn id="2" idx="3"/>
            <a:endCxn id="3" idx="1"/>
          </p:cNvCxnSpPr>
          <p:nvPr/>
        </p:nvCxnSpPr>
        <p:spPr>
          <a:xfrm>
            <a:off x="2133600" y="1676400"/>
            <a:ext cx="609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3" idx="3"/>
            <a:endCxn id="4" idx="1"/>
          </p:cNvCxnSpPr>
          <p:nvPr/>
        </p:nvCxnSpPr>
        <p:spPr>
          <a:xfrm>
            <a:off x="4191000" y="1676400"/>
            <a:ext cx="609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 idx="3"/>
            <a:endCxn id="5" idx="1"/>
          </p:cNvCxnSpPr>
          <p:nvPr/>
        </p:nvCxnSpPr>
        <p:spPr>
          <a:xfrm>
            <a:off x="6248400" y="1676400"/>
            <a:ext cx="609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 idx="2"/>
            <a:endCxn id="6" idx="0"/>
          </p:cNvCxnSpPr>
          <p:nvPr/>
        </p:nvCxnSpPr>
        <p:spPr>
          <a:xfrm rot="5400000">
            <a:off x="6629400" y="3086100"/>
            <a:ext cx="1905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Elbow Connector 53"/>
          <p:cNvCxnSpPr>
            <a:endCxn id="8" idx="0"/>
          </p:cNvCxnSpPr>
          <p:nvPr/>
        </p:nvCxnSpPr>
        <p:spPr>
          <a:xfrm rot="10800000" flipV="1">
            <a:off x="3314700" y="2362200"/>
            <a:ext cx="4229100" cy="304800"/>
          </a:xfrm>
          <a:prstGeom prst="bentConnector2">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8" idx="1"/>
          </p:cNvCxnSpPr>
          <p:nvPr/>
        </p:nvCxnSpPr>
        <p:spPr>
          <a:xfrm rot="10800000">
            <a:off x="1828800" y="3581400"/>
            <a:ext cx="381000" cy="1588"/>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a:off x="2209800" y="3581400"/>
            <a:ext cx="1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8" idx="3"/>
          </p:cNvCxnSpPr>
          <p:nvPr/>
        </p:nvCxnSpPr>
        <p:spPr>
          <a:xfrm>
            <a:off x="4419600" y="3581400"/>
            <a:ext cx="457200" cy="1588"/>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4876800" y="3276600"/>
            <a:ext cx="12954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Immediate changes made to MTOs or RTOs</a:t>
            </a:r>
            <a:endParaRPr lang="en-US" sz="900" dirty="0">
              <a:solidFill>
                <a:schemeClr val="tx1"/>
              </a:solidFill>
            </a:endParaRPr>
          </a:p>
        </p:txBody>
      </p:sp>
      <p:sp>
        <p:nvSpPr>
          <p:cNvPr id="81" name="Oval 80"/>
          <p:cNvSpPr/>
          <p:nvPr/>
        </p:nvSpPr>
        <p:spPr>
          <a:xfrm>
            <a:off x="533400" y="3276600"/>
            <a:ext cx="12954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Long-term changes made to MTOs or RTOs</a:t>
            </a:r>
            <a:endParaRPr lang="en-US" sz="900" dirty="0">
              <a:solidFill>
                <a:schemeClr val="tx1"/>
              </a:solidFill>
            </a:endParaRPr>
          </a:p>
        </p:txBody>
      </p:sp>
      <p:cxnSp>
        <p:nvCxnSpPr>
          <p:cNvPr id="83" name="Elbow Connector 82"/>
          <p:cNvCxnSpPr>
            <a:stCxn id="6" idx="2"/>
            <a:endCxn id="7" idx="3"/>
          </p:cNvCxnSpPr>
          <p:nvPr/>
        </p:nvCxnSpPr>
        <p:spPr>
          <a:xfrm rot="5400000">
            <a:off x="6610350" y="4743450"/>
            <a:ext cx="762000" cy="1181100"/>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80" idx="6"/>
          </p:cNvCxnSpPr>
          <p:nvPr/>
        </p:nvCxnSpPr>
        <p:spPr>
          <a:xfrm>
            <a:off x="6172200" y="3619500"/>
            <a:ext cx="1447800" cy="1588"/>
          </a:xfrm>
          <a:prstGeom prst="straightConnector1">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06" name="Elbow Connector 105"/>
          <p:cNvCxnSpPr>
            <a:stCxn id="81" idx="4"/>
            <a:endCxn id="9" idx="1"/>
          </p:cNvCxnSpPr>
          <p:nvPr/>
        </p:nvCxnSpPr>
        <p:spPr>
          <a:xfrm rot="16200000" flipH="1">
            <a:off x="1238250" y="3905250"/>
            <a:ext cx="1143000" cy="1257300"/>
          </a:xfrm>
          <a:prstGeom prst="bentConnector2">
            <a:avLst/>
          </a:prstGeom>
          <a:ln w="254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685800" y="457200"/>
            <a:ext cx="7620000" cy="523220"/>
          </a:xfrm>
          <a:prstGeom prst="rect">
            <a:avLst/>
          </a:prstGeom>
          <a:noFill/>
        </p:spPr>
        <p:txBody>
          <a:bodyPr wrap="square" rtlCol="0">
            <a:spAutoFit/>
          </a:bodyPr>
          <a:lstStyle/>
          <a:p>
            <a:pPr algn="ctr"/>
            <a:r>
              <a:rPr lang="en-US" sz="2800" b="1" i="1" dirty="0" smtClean="0"/>
              <a:t>Business Continuity Planning Flow Chart</a:t>
            </a:r>
            <a:endParaRPr lang="en-US" sz="2800" b="1" i="1" dirty="0"/>
          </a:p>
        </p:txBody>
      </p:sp>
      <p:cxnSp>
        <p:nvCxnSpPr>
          <p:cNvPr id="126" name="Straight Arrow Connector 125"/>
          <p:cNvCxnSpPr>
            <a:stCxn id="10" idx="3"/>
            <a:endCxn id="7" idx="1"/>
          </p:cNvCxnSpPr>
          <p:nvPr/>
        </p:nvCxnSpPr>
        <p:spPr>
          <a:xfrm>
            <a:off x="3886200" y="5715000"/>
            <a:ext cx="1066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Elbow Connector 130"/>
          <p:cNvCxnSpPr>
            <a:stCxn id="9" idx="3"/>
            <a:endCxn id="11" idx="3"/>
          </p:cNvCxnSpPr>
          <p:nvPr/>
        </p:nvCxnSpPr>
        <p:spPr>
          <a:xfrm>
            <a:off x="3886200" y="5105400"/>
            <a:ext cx="1588" cy="1219200"/>
          </a:xfrm>
          <a:prstGeom prst="bentConnector3">
            <a:avLst>
              <a:gd name="adj1" fmla="val 14395466"/>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83"/>
                                        </p:tgtEl>
                                        <p:attrNameLst>
                                          <p:attrName>style.visibility</p:attrName>
                                        </p:attrNameLst>
                                      </p:cBhvr>
                                      <p:to>
                                        <p:strVal val="visible"/>
                                      </p:to>
                                    </p:set>
                                    <p:anim calcmode="lin" valueType="num">
                                      <p:cBhvr additive="base">
                                        <p:cTn id="47" dur="500" fill="hold"/>
                                        <p:tgtEl>
                                          <p:spTgt spid="83"/>
                                        </p:tgtEl>
                                        <p:attrNameLst>
                                          <p:attrName>ppt_x</p:attrName>
                                        </p:attrNameLst>
                                      </p:cBhvr>
                                      <p:tavLst>
                                        <p:tav tm="0">
                                          <p:val>
                                            <p:strVal val="#ppt_x"/>
                                          </p:val>
                                        </p:tav>
                                        <p:tav tm="100000">
                                          <p:val>
                                            <p:strVal val="#ppt_x"/>
                                          </p:val>
                                        </p:tav>
                                      </p:tavLst>
                                    </p:anim>
                                    <p:anim calcmode="lin" valueType="num">
                                      <p:cBhvr additive="base">
                                        <p:cTn id="48" dur="500" fill="hold"/>
                                        <p:tgtEl>
                                          <p:spTgt spid="8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ppt_x"/>
                                          </p:val>
                                        </p:tav>
                                        <p:tav tm="100000">
                                          <p:val>
                                            <p:strVal val="#ppt_x"/>
                                          </p:val>
                                        </p:tav>
                                      </p:tavLst>
                                    </p:anim>
                                    <p:anim calcmode="lin" valueType="num">
                                      <p:cBhvr additive="base">
                                        <p:cTn id="5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26"/>
                                        </p:tgtEl>
                                        <p:attrNameLst>
                                          <p:attrName>style.visibility</p:attrName>
                                        </p:attrNameLst>
                                      </p:cBhvr>
                                      <p:to>
                                        <p:strVal val="visible"/>
                                      </p:to>
                                    </p:set>
                                    <p:anim calcmode="lin" valueType="num">
                                      <p:cBhvr additive="base">
                                        <p:cTn id="57" dur="500" fill="hold"/>
                                        <p:tgtEl>
                                          <p:spTgt spid="126"/>
                                        </p:tgtEl>
                                        <p:attrNameLst>
                                          <p:attrName>ppt_x</p:attrName>
                                        </p:attrNameLst>
                                      </p:cBhvr>
                                      <p:tavLst>
                                        <p:tav tm="0">
                                          <p:val>
                                            <p:strVal val="#ppt_x"/>
                                          </p:val>
                                        </p:tav>
                                        <p:tav tm="100000">
                                          <p:val>
                                            <p:strVal val="#ppt_x"/>
                                          </p:val>
                                        </p:tav>
                                      </p:tavLst>
                                    </p:anim>
                                    <p:anim calcmode="lin" valueType="num">
                                      <p:cBhvr additive="base">
                                        <p:cTn id="58" dur="500" fill="hold"/>
                                        <p:tgtEl>
                                          <p:spTgt spid="126"/>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31"/>
                                        </p:tgtEl>
                                        <p:attrNameLst>
                                          <p:attrName>style.visibility</p:attrName>
                                        </p:attrNameLst>
                                      </p:cBhvr>
                                      <p:to>
                                        <p:strVal val="visible"/>
                                      </p:to>
                                    </p:set>
                                    <p:anim calcmode="lin" valueType="num">
                                      <p:cBhvr additive="base">
                                        <p:cTn id="67" dur="500" fill="hold"/>
                                        <p:tgtEl>
                                          <p:spTgt spid="131"/>
                                        </p:tgtEl>
                                        <p:attrNameLst>
                                          <p:attrName>ppt_x</p:attrName>
                                        </p:attrNameLst>
                                      </p:cBhvr>
                                      <p:tavLst>
                                        <p:tav tm="0">
                                          <p:val>
                                            <p:strVal val="#ppt_x"/>
                                          </p:val>
                                        </p:tav>
                                        <p:tav tm="100000">
                                          <p:val>
                                            <p:strVal val="#ppt_x"/>
                                          </p:val>
                                        </p:tav>
                                      </p:tavLst>
                                    </p:anim>
                                    <p:anim calcmode="lin" valueType="num">
                                      <p:cBhvr additive="base">
                                        <p:cTn id="68" dur="500" fill="hold"/>
                                        <p:tgtEl>
                                          <p:spTgt spid="1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additive="base">
                                        <p:cTn id="71" dur="500" fill="hold"/>
                                        <p:tgtEl>
                                          <p:spTgt spid="11"/>
                                        </p:tgtEl>
                                        <p:attrNameLst>
                                          <p:attrName>ppt_x</p:attrName>
                                        </p:attrNameLst>
                                      </p:cBhvr>
                                      <p:tavLst>
                                        <p:tav tm="0">
                                          <p:val>
                                            <p:strVal val="#ppt_x"/>
                                          </p:val>
                                        </p:tav>
                                        <p:tav tm="100000">
                                          <p:val>
                                            <p:strVal val="#ppt_x"/>
                                          </p:val>
                                        </p:tav>
                                      </p:tavLst>
                                    </p:anim>
                                    <p:anim calcmode="lin" valueType="num">
                                      <p:cBhvr additive="base">
                                        <p:cTn id="72" dur="500" fill="hold"/>
                                        <p:tgtEl>
                                          <p:spTgt spid="1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additive="base">
                                        <p:cTn id="75" dur="500" fill="hold"/>
                                        <p:tgtEl>
                                          <p:spTgt spid="9"/>
                                        </p:tgtEl>
                                        <p:attrNameLst>
                                          <p:attrName>ppt_x</p:attrName>
                                        </p:attrNameLst>
                                      </p:cBhvr>
                                      <p:tavLst>
                                        <p:tav tm="0">
                                          <p:val>
                                            <p:strVal val="#ppt_x"/>
                                          </p:val>
                                        </p:tav>
                                        <p:tav tm="100000">
                                          <p:val>
                                            <p:strVal val="#ppt_x"/>
                                          </p:val>
                                        </p:tav>
                                      </p:tavLst>
                                    </p:anim>
                                    <p:anim calcmode="lin" valueType="num">
                                      <p:cBhvr additive="base">
                                        <p:cTn id="7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54"/>
                                        </p:tgtEl>
                                        <p:attrNameLst>
                                          <p:attrName>style.visibility</p:attrName>
                                        </p:attrNameLst>
                                      </p:cBhvr>
                                      <p:to>
                                        <p:strVal val="visible"/>
                                      </p:to>
                                    </p:set>
                                    <p:anim calcmode="lin" valueType="num">
                                      <p:cBhvr additive="base">
                                        <p:cTn id="81" dur="500" fill="hold"/>
                                        <p:tgtEl>
                                          <p:spTgt spid="54"/>
                                        </p:tgtEl>
                                        <p:attrNameLst>
                                          <p:attrName>ppt_x</p:attrName>
                                        </p:attrNameLst>
                                      </p:cBhvr>
                                      <p:tavLst>
                                        <p:tav tm="0">
                                          <p:val>
                                            <p:strVal val="#ppt_x"/>
                                          </p:val>
                                        </p:tav>
                                        <p:tav tm="100000">
                                          <p:val>
                                            <p:strVal val="#ppt_x"/>
                                          </p:val>
                                        </p:tav>
                                      </p:tavLst>
                                    </p:anim>
                                    <p:anim calcmode="lin" valueType="num">
                                      <p:cBhvr additive="base">
                                        <p:cTn id="82" dur="500" fill="hold"/>
                                        <p:tgtEl>
                                          <p:spTgt spid="54"/>
                                        </p:tgtEl>
                                        <p:attrNameLst>
                                          <p:attrName>ppt_y</p:attrName>
                                        </p:attrNameLst>
                                      </p:cBhvr>
                                      <p:tavLst>
                                        <p:tav tm="0">
                                          <p:val>
                                            <p:strVal val="1+#ppt_h/2"/>
                                          </p:val>
                                        </p:tav>
                                        <p:tav tm="100000">
                                          <p:val>
                                            <p:strVal val="#ppt_y"/>
                                          </p:val>
                                        </p:tav>
                                      </p:tavLst>
                                    </p:anim>
                                  </p:childTnLst>
                                </p:cTn>
                              </p:par>
                            </p:childTnLst>
                          </p:cTn>
                        </p:par>
                        <p:par>
                          <p:cTn id="83" fill="hold">
                            <p:stCondLst>
                              <p:cond delay="500"/>
                            </p:stCondLst>
                            <p:childTnLst>
                              <p:par>
                                <p:cTn id="84" presetID="2" presetClass="entr" presetSubtype="4" fill="hold" grpId="0" nodeType="afterEffect">
                                  <p:stCondLst>
                                    <p:cond delay="0"/>
                                  </p:stCondLst>
                                  <p:childTnLst>
                                    <p:set>
                                      <p:cBhvr>
                                        <p:cTn id="85" dur="1" fill="hold">
                                          <p:stCondLst>
                                            <p:cond delay="0"/>
                                          </p:stCondLst>
                                        </p:cTn>
                                        <p:tgtEl>
                                          <p:spTgt spid="8"/>
                                        </p:tgtEl>
                                        <p:attrNameLst>
                                          <p:attrName>style.visibility</p:attrName>
                                        </p:attrNameLst>
                                      </p:cBhvr>
                                      <p:to>
                                        <p:strVal val="visible"/>
                                      </p:to>
                                    </p:set>
                                    <p:anim calcmode="lin" valueType="num">
                                      <p:cBhvr additive="base">
                                        <p:cTn id="86" dur="500" fill="hold"/>
                                        <p:tgtEl>
                                          <p:spTgt spid="8"/>
                                        </p:tgtEl>
                                        <p:attrNameLst>
                                          <p:attrName>ppt_x</p:attrName>
                                        </p:attrNameLst>
                                      </p:cBhvr>
                                      <p:tavLst>
                                        <p:tav tm="0">
                                          <p:val>
                                            <p:strVal val="#ppt_x"/>
                                          </p:val>
                                        </p:tav>
                                        <p:tav tm="100000">
                                          <p:val>
                                            <p:strVal val="#ppt_x"/>
                                          </p:val>
                                        </p:tav>
                                      </p:tavLst>
                                    </p:anim>
                                    <p:anim calcmode="lin" valueType="num">
                                      <p:cBhvr additive="base">
                                        <p:cTn id="8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76"/>
                                        </p:tgtEl>
                                        <p:attrNameLst>
                                          <p:attrName>style.visibility</p:attrName>
                                        </p:attrNameLst>
                                      </p:cBhvr>
                                      <p:to>
                                        <p:strVal val="visible"/>
                                      </p:to>
                                    </p:set>
                                    <p:anim calcmode="lin" valueType="num">
                                      <p:cBhvr additive="base">
                                        <p:cTn id="92" dur="500" fill="hold"/>
                                        <p:tgtEl>
                                          <p:spTgt spid="76"/>
                                        </p:tgtEl>
                                        <p:attrNameLst>
                                          <p:attrName>ppt_x</p:attrName>
                                        </p:attrNameLst>
                                      </p:cBhvr>
                                      <p:tavLst>
                                        <p:tav tm="0">
                                          <p:val>
                                            <p:strVal val="#ppt_x"/>
                                          </p:val>
                                        </p:tav>
                                        <p:tav tm="100000">
                                          <p:val>
                                            <p:strVal val="#ppt_x"/>
                                          </p:val>
                                        </p:tav>
                                      </p:tavLst>
                                    </p:anim>
                                    <p:anim calcmode="lin" valueType="num">
                                      <p:cBhvr additive="base">
                                        <p:cTn id="93" dur="500" fill="hold"/>
                                        <p:tgtEl>
                                          <p:spTgt spid="76"/>
                                        </p:tgtEl>
                                        <p:attrNameLst>
                                          <p:attrName>ppt_y</p:attrName>
                                        </p:attrNameLst>
                                      </p:cBhvr>
                                      <p:tavLst>
                                        <p:tav tm="0">
                                          <p:val>
                                            <p:strVal val="1+#ppt_h/2"/>
                                          </p:val>
                                        </p:tav>
                                        <p:tav tm="100000">
                                          <p:val>
                                            <p:strVal val="#ppt_y"/>
                                          </p:val>
                                        </p:tav>
                                      </p:tavLst>
                                    </p:anim>
                                  </p:childTnLst>
                                </p:cTn>
                              </p:par>
                            </p:childTnLst>
                          </p:cTn>
                        </p:par>
                        <p:par>
                          <p:cTn id="94" fill="hold">
                            <p:stCondLst>
                              <p:cond delay="500"/>
                            </p:stCondLst>
                            <p:childTnLst>
                              <p:par>
                                <p:cTn id="95" presetID="2" presetClass="entr" presetSubtype="4" fill="hold" grpId="0" nodeType="afterEffect">
                                  <p:stCondLst>
                                    <p:cond delay="0"/>
                                  </p:stCondLst>
                                  <p:childTnLst>
                                    <p:set>
                                      <p:cBhvr>
                                        <p:cTn id="96" dur="1" fill="hold">
                                          <p:stCondLst>
                                            <p:cond delay="0"/>
                                          </p:stCondLst>
                                        </p:cTn>
                                        <p:tgtEl>
                                          <p:spTgt spid="80"/>
                                        </p:tgtEl>
                                        <p:attrNameLst>
                                          <p:attrName>style.visibility</p:attrName>
                                        </p:attrNameLst>
                                      </p:cBhvr>
                                      <p:to>
                                        <p:strVal val="visible"/>
                                      </p:to>
                                    </p:set>
                                    <p:anim calcmode="lin" valueType="num">
                                      <p:cBhvr additive="base">
                                        <p:cTn id="97" dur="500" fill="hold"/>
                                        <p:tgtEl>
                                          <p:spTgt spid="80"/>
                                        </p:tgtEl>
                                        <p:attrNameLst>
                                          <p:attrName>ppt_x</p:attrName>
                                        </p:attrNameLst>
                                      </p:cBhvr>
                                      <p:tavLst>
                                        <p:tav tm="0">
                                          <p:val>
                                            <p:strVal val="#ppt_x"/>
                                          </p:val>
                                        </p:tav>
                                        <p:tav tm="100000">
                                          <p:val>
                                            <p:strVal val="#ppt_x"/>
                                          </p:val>
                                        </p:tav>
                                      </p:tavLst>
                                    </p:anim>
                                    <p:anim calcmode="lin" valueType="num">
                                      <p:cBhvr additive="base">
                                        <p:cTn id="98" dur="500" fill="hold"/>
                                        <p:tgtEl>
                                          <p:spTgt spid="80"/>
                                        </p:tgtEl>
                                        <p:attrNameLst>
                                          <p:attrName>ppt_y</p:attrName>
                                        </p:attrNameLst>
                                      </p:cBhvr>
                                      <p:tavLst>
                                        <p:tav tm="0">
                                          <p:val>
                                            <p:strVal val="1+#ppt_h/2"/>
                                          </p:val>
                                        </p:tav>
                                        <p:tav tm="100000">
                                          <p:val>
                                            <p:strVal val="#ppt_y"/>
                                          </p:val>
                                        </p:tav>
                                      </p:tavLst>
                                    </p:anim>
                                  </p:childTnLst>
                                </p:cTn>
                              </p:par>
                            </p:childTnLst>
                          </p:cTn>
                        </p:par>
                        <p:par>
                          <p:cTn id="99" fill="hold">
                            <p:stCondLst>
                              <p:cond delay="1000"/>
                            </p:stCondLst>
                            <p:childTnLst>
                              <p:par>
                                <p:cTn id="100" presetID="2" presetClass="entr" presetSubtype="4" fill="hold" nodeType="afterEffect">
                                  <p:stCondLst>
                                    <p:cond delay="0"/>
                                  </p:stCondLst>
                                  <p:childTnLst>
                                    <p:set>
                                      <p:cBhvr>
                                        <p:cTn id="101" dur="1" fill="hold">
                                          <p:stCondLst>
                                            <p:cond delay="0"/>
                                          </p:stCondLst>
                                        </p:cTn>
                                        <p:tgtEl>
                                          <p:spTgt spid="95"/>
                                        </p:tgtEl>
                                        <p:attrNameLst>
                                          <p:attrName>style.visibility</p:attrName>
                                        </p:attrNameLst>
                                      </p:cBhvr>
                                      <p:to>
                                        <p:strVal val="visible"/>
                                      </p:to>
                                    </p:set>
                                    <p:anim calcmode="lin" valueType="num">
                                      <p:cBhvr additive="base">
                                        <p:cTn id="102" dur="500" fill="hold"/>
                                        <p:tgtEl>
                                          <p:spTgt spid="95"/>
                                        </p:tgtEl>
                                        <p:attrNameLst>
                                          <p:attrName>ppt_x</p:attrName>
                                        </p:attrNameLst>
                                      </p:cBhvr>
                                      <p:tavLst>
                                        <p:tav tm="0">
                                          <p:val>
                                            <p:strVal val="#ppt_x"/>
                                          </p:val>
                                        </p:tav>
                                        <p:tav tm="100000">
                                          <p:val>
                                            <p:strVal val="#ppt_x"/>
                                          </p:val>
                                        </p:tav>
                                      </p:tavLst>
                                    </p:anim>
                                    <p:anim calcmode="lin" valueType="num">
                                      <p:cBhvr additive="base">
                                        <p:cTn id="103"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nodeType="clickEffect">
                                  <p:stCondLst>
                                    <p:cond delay="0"/>
                                  </p:stCondLst>
                                  <p:childTnLst>
                                    <p:set>
                                      <p:cBhvr>
                                        <p:cTn id="107" dur="1" fill="hold">
                                          <p:stCondLst>
                                            <p:cond delay="0"/>
                                          </p:stCondLst>
                                        </p:cTn>
                                        <p:tgtEl>
                                          <p:spTgt spid="72"/>
                                        </p:tgtEl>
                                        <p:attrNameLst>
                                          <p:attrName>style.visibility</p:attrName>
                                        </p:attrNameLst>
                                      </p:cBhvr>
                                      <p:to>
                                        <p:strVal val="visible"/>
                                      </p:to>
                                    </p:set>
                                    <p:anim calcmode="lin" valueType="num">
                                      <p:cBhvr additive="base">
                                        <p:cTn id="108" dur="500" fill="hold"/>
                                        <p:tgtEl>
                                          <p:spTgt spid="72"/>
                                        </p:tgtEl>
                                        <p:attrNameLst>
                                          <p:attrName>ppt_x</p:attrName>
                                        </p:attrNameLst>
                                      </p:cBhvr>
                                      <p:tavLst>
                                        <p:tav tm="0">
                                          <p:val>
                                            <p:strVal val="#ppt_x"/>
                                          </p:val>
                                        </p:tav>
                                        <p:tav tm="100000">
                                          <p:val>
                                            <p:strVal val="#ppt_x"/>
                                          </p:val>
                                        </p:tav>
                                      </p:tavLst>
                                    </p:anim>
                                    <p:anim calcmode="lin" valueType="num">
                                      <p:cBhvr additive="base">
                                        <p:cTn id="109" dur="500" fill="hold"/>
                                        <p:tgtEl>
                                          <p:spTgt spid="72"/>
                                        </p:tgtEl>
                                        <p:attrNameLst>
                                          <p:attrName>ppt_y</p:attrName>
                                        </p:attrNameLst>
                                      </p:cBhvr>
                                      <p:tavLst>
                                        <p:tav tm="0">
                                          <p:val>
                                            <p:strVal val="1+#ppt_h/2"/>
                                          </p:val>
                                        </p:tav>
                                        <p:tav tm="100000">
                                          <p:val>
                                            <p:strVal val="#ppt_y"/>
                                          </p:val>
                                        </p:tav>
                                      </p:tavLst>
                                    </p:anim>
                                  </p:childTnLst>
                                </p:cTn>
                              </p:par>
                            </p:childTnLst>
                          </p:cTn>
                        </p:par>
                        <p:par>
                          <p:cTn id="110" fill="hold">
                            <p:stCondLst>
                              <p:cond delay="500"/>
                            </p:stCondLst>
                            <p:childTnLst>
                              <p:par>
                                <p:cTn id="111" presetID="2" presetClass="entr" presetSubtype="4" fill="hold" grpId="0" nodeType="afterEffect">
                                  <p:stCondLst>
                                    <p:cond delay="0"/>
                                  </p:stCondLst>
                                  <p:childTnLst>
                                    <p:set>
                                      <p:cBhvr>
                                        <p:cTn id="112" dur="1" fill="hold">
                                          <p:stCondLst>
                                            <p:cond delay="0"/>
                                          </p:stCondLst>
                                        </p:cTn>
                                        <p:tgtEl>
                                          <p:spTgt spid="81"/>
                                        </p:tgtEl>
                                        <p:attrNameLst>
                                          <p:attrName>style.visibility</p:attrName>
                                        </p:attrNameLst>
                                      </p:cBhvr>
                                      <p:to>
                                        <p:strVal val="visible"/>
                                      </p:to>
                                    </p:set>
                                    <p:anim calcmode="lin" valueType="num">
                                      <p:cBhvr additive="base">
                                        <p:cTn id="113" dur="500" fill="hold"/>
                                        <p:tgtEl>
                                          <p:spTgt spid="81"/>
                                        </p:tgtEl>
                                        <p:attrNameLst>
                                          <p:attrName>ppt_x</p:attrName>
                                        </p:attrNameLst>
                                      </p:cBhvr>
                                      <p:tavLst>
                                        <p:tav tm="0">
                                          <p:val>
                                            <p:strVal val="#ppt_x"/>
                                          </p:val>
                                        </p:tav>
                                        <p:tav tm="100000">
                                          <p:val>
                                            <p:strVal val="#ppt_x"/>
                                          </p:val>
                                        </p:tav>
                                      </p:tavLst>
                                    </p:anim>
                                    <p:anim calcmode="lin" valueType="num">
                                      <p:cBhvr additive="base">
                                        <p:cTn id="114" dur="500" fill="hold"/>
                                        <p:tgtEl>
                                          <p:spTgt spid="81"/>
                                        </p:tgtEl>
                                        <p:attrNameLst>
                                          <p:attrName>ppt_y</p:attrName>
                                        </p:attrNameLst>
                                      </p:cBhvr>
                                      <p:tavLst>
                                        <p:tav tm="0">
                                          <p:val>
                                            <p:strVal val="1+#ppt_h/2"/>
                                          </p:val>
                                        </p:tav>
                                        <p:tav tm="100000">
                                          <p:val>
                                            <p:strVal val="#ppt_y"/>
                                          </p:val>
                                        </p:tav>
                                      </p:tavLst>
                                    </p:anim>
                                  </p:childTnLst>
                                </p:cTn>
                              </p:par>
                            </p:childTnLst>
                          </p:cTn>
                        </p:par>
                        <p:par>
                          <p:cTn id="115" fill="hold">
                            <p:stCondLst>
                              <p:cond delay="1000"/>
                            </p:stCondLst>
                            <p:childTnLst>
                              <p:par>
                                <p:cTn id="116" presetID="2" presetClass="entr" presetSubtype="4" fill="hold" nodeType="afterEffect">
                                  <p:stCondLst>
                                    <p:cond delay="0"/>
                                  </p:stCondLst>
                                  <p:childTnLst>
                                    <p:set>
                                      <p:cBhvr>
                                        <p:cTn id="117" dur="1" fill="hold">
                                          <p:stCondLst>
                                            <p:cond delay="0"/>
                                          </p:stCondLst>
                                        </p:cTn>
                                        <p:tgtEl>
                                          <p:spTgt spid="106"/>
                                        </p:tgtEl>
                                        <p:attrNameLst>
                                          <p:attrName>style.visibility</p:attrName>
                                        </p:attrNameLst>
                                      </p:cBhvr>
                                      <p:to>
                                        <p:strVal val="visible"/>
                                      </p:to>
                                    </p:set>
                                    <p:anim calcmode="lin" valueType="num">
                                      <p:cBhvr additive="base">
                                        <p:cTn id="118" dur="500" fill="hold"/>
                                        <p:tgtEl>
                                          <p:spTgt spid="106"/>
                                        </p:tgtEl>
                                        <p:attrNameLst>
                                          <p:attrName>ppt_x</p:attrName>
                                        </p:attrNameLst>
                                      </p:cBhvr>
                                      <p:tavLst>
                                        <p:tav tm="0">
                                          <p:val>
                                            <p:strVal val="#ppt_x"/>
                                          </p:val>
                                        </p:tav>
                                        <p:tav tm="100000">
                                          <p:val>
                                            <p:strVal val="#ppt_x"/>
                                          </p:val>
                                        </p:tav>
                                      </p:tavLst>
                                    </p:anim>
                                    <p:anim calcmode="lin" valueType="num">
                                      <p:cBhvr additive="base">
                                        <p:cTn id="119" dur="500" fill="hold"/>
                                        <p:tgtEl>
                                          <p:spTgt spid="1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80" grpId="0" animBg="1"/>
      <p:bldP spid="8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1997" y="1523993"/>
          <a:ext cx="7772402" cy="4518388"/>
        </p:xfrm>
        <a:graphic>
          <a:graphicData uri="http://schemas.openxmlformats.org/drawingml/2006/table">
            <a:tbl>
              <a:tblPr/>
              <a:tblGrid>
                <a:gridCol w="1767054"/>
                <a:gridCol w="471233"/>
                <a:gridCol w="381067"/>
                <a:gridCol w="437771"/>
                <a:gridCol w="488507"/>
                <a:gridCol w="452314"/>
                <a:gridCol w="460655"/>
                <a:gridCol w="468994"/>
                <a:gridCol w="406401"/>
                <a:gridCol w="406401"/>
                <a:gridCol w="406401"/>
                <a:gridCol w="406401"/>
                <a:gridCol w="406401"/>
                <a:gridCol w="406401"/>
                <a:gridCol w="406401"/>
              </a:tblGrid>
              <a:tr h="204055">
                <a:tc rowSpan="2">
                  <a:txBody>
                    <a:bodyPr/>
                    <a:lstStyle/>
                    <a:p>
                      <a:pPr marL="0" marR="0" algn="ctr">
                        <a:lnSpc>
                          <a:spcPct val="115000"/>
                        </a:lnSpc>
                        <a:spcBef>
                          <a:spcPts val="0"/>
                        </a:spcBef>
                        <a:spcAft>
                          <a:spcPts val="0"/>
                        </a:spcAft>
                      </a:pPr>
                      <a:r>
                        <a:rPr lang="en-US" sz="1200" b="1" dirty="0">
                          <a:latin typeface="Calibri"/>
                          <a:ea typeface="Calibri"/>
                          <a:cs typeface="Times New Roman"/>
                        </a:rPr>
                        <a:t>Task Stages</a:t>
                      </a:r>
                      <a:endParaRPr lang="en-US" sz="12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200" b="1" dirty="0">
                          <a:latin typeface="Calibri"/>
                          <a:ea typeface="Calibri"/>
                          <a:cs typeface="Times New Roman"/>
                        </a:rPr>
                        <a:t>2008</a:t>
                      </a:r>
                      <a:endParaRPr lang="en-US" sz="12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10">
                  <a:txBody>
                    <a:bodyPr/>
                    <a:lstStyle/>
                    <a:p>
                      <a:pPr marL="0" marR="0" algn="ctr">
                        <a:lnSpc>
                          <a:spcPct val="115000"/>
                        </a:lnSpc>
                        <a:spcBef>
                          <a:spcPts val="0"/>
                        </a:spcBef>
                        <a:spcAft>
                          <a:spcPts val="0"/>
                        </a:spcAft>
                      </a:pPr>
                      <a:r>
                        <a:rPr lang="en-US" sz="1200" b="1" dirty="0">
                          <a:latin typeface="Calibri"/>
                          <a:ea typeface="Calibri"/>
                          <a:cs typeface="Times New Roman"/>
                        </a:rPr>
                        <a:t>2009</a:t>
                      </a:r>
                      <a:endParaRPr lang="en-US" sz="12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endParaRPr lang="en-US" sz="12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28">
                <a:tc vMerge="1">
                  <a:txBody>
                    <a:bodyPr/>
                    <a:lstStyle/>
                    <a:p>
                      <a:endParaRPr lang="en-US"/>
                    </a:p>
                  </a:txBody>
                  <a:tcPr/>
                </a:tc>
                <a:tc>
                  <a:txBody>
                    <a:bodyPr/>
                    <a:lstStyle/>
                    <a:p>
                      <a:pPr marL="0" marR="0">
                        <a:lnSpc>
                          <a:spcPct val="115000"/>
                        </a:lnSpc>
                        <a:spcBef>
                          <a:spcPts val="0"/>
                        </a:spcBef>
                        <a:spcAft>
                          <a:spcPts val="0"/>
                        </a:spcAft>
                      </a:pPr>
                      <a:r>
                        <a:rPr lang="en-US" sz="900" dirty="0">
                          <a:latin typeface="Calibri"/>
                          <a:ea typeface="Calibri"/>
                          <a:cs typeface="Times New Roman"/>
                        </a:rPr>
                        <a:t>Oct</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Nov</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Dec</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Jan</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Feb</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Mar</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Apr</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May</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Jun</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Jul</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Aug</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Sept</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Oct</a:t>
                      </a:r>
                      <a:endParaRPr lang="en-US" sz="9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Nov</a:t>
                      </a:r>
                      <a:endParaRPr lang="en-US" sz="9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158">
                <a:tc>
                  <a:txBody>
                    <a:bodyPr/>
                    <a:lstStyle/>
                    <a:p>
                      <a:pPr marL="0" marR="0">
                        <a:lnSpc>
                          <a:spcPct val="115000"/>
                        </a:lnSpc>
                        <a:spcBef>
                          <a:spcPts val="0"/>
                        </a:spcBef>
                        <a:spcAft>
                          <a:spcPts val="0"/>
                        </a:spcAft>
                      </a:pPr>
                      <a:r>
                        <a:rPr lang="en-US" sz="900" b="1" dirty="0" smtClean="0">
                          <a:latin typeface="Calibri"/>
                          <a:ea typeface="Calibri"/>
                          <a:cs typeface="Times New Roman"/>
                        </a:rPr>
                        <a:t>Kick-off/complete </a:t>
                      </a:r>
                      <a:r>
                        <a:rPr lang="en-US" sz="900" b="1" dirty="0">
                          <a:latin typeface="Calibri"/>
                          <a:ea typeface="Calibri"/>
                          <a:cs typeface="Times New Roman"/>
                        </a:rPr>
                        <a:t>questionnaires</a:t>
                      </a:r>
                      <a:endParaRPr lang="en-US" sz="9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US" dirty="0"/>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75">
                <a:tc>
                  <a:txBody>
                    <a:bodyPr/>
                    <a:lstStyle/>
                    <a:p>
                      <a:pPr marL="0" marR="0">
                        <a:lnSpc>
                          <a:spcPct val="115000"/>
                        </a:lnSpc>
                        <a:spcBef>
                          <a:spcPts val="0"/>
                        </a:spcBef>
                        <a:spcAft>
                          <a:spcPts val="0"/>
                        </a:spcAft>
                      </a:pPr>
                      <a:endParaRPr lang="en-US" sz="6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158">
                <a:tc>
                  <a:txBody>
                    <a:bodyPr/>
                    <a:lstStyle/>
                    <a:p>
                      <a:pPr marL="0" marR="0">
                        <a:lnSpc>
                          <a:spcPct val="115000"/>
                        </a:lnSpc>
                        <a:spcBef>
                          <a:spcPts val="0"/>
                        </a:spcBef>
                        <a:spcAft>
                          <a:spcPts val="0"/>
                        </a:spcAft>
                      </a:pPr>
                      <a:r>
                        <a:rPr lang="en-US" sz="900" b="1" dirty="0">
                          <a:latin typeface="Calibri"/>
                          <a:ea typeface="Calibri"/>
                          <a:cs typeface="Times New Roman"/>
                        </a:rPr>
                        <a:t>BIA Workshops</a:t>
                      </a:r>
                      <a:endParaRPr lang="en-US" sz="9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n-US" dirty="0"/>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24">
                <a:tc>
                  <a:txBody>
                    <a:bodyPr/>
                    <a:lstStyle/>
                    <a:p>
                      <a:pPr marL="0" marR="0">
                        <a:lnSpc>
                          <a:spcPct val="115000"/>
                        </a:lnSpc>
                        <a:spcBef>
                          <a:spcPts val="0"/>
                        </a:spcBef>
                        <a:spcAft>
                          <a:spcPts val="0"/>
                        </a:spcAft>
                      </a:pPr>
                      <a:endParaRPr lang="en-US" sz="6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429">
                <a:tc>
                  <a:txBody>
                    <a:bodyPr/>
                    <a:lstStyle/>
                    <a:p>
                      <a:pPr marL="0" marR="0">
                        <a:lnSpc>
                          <a:spcPct val="115000"/>
                        </a:lnSpc>
                        <a:spcBef>
                          <a:spcPts val="0"/>
                        </a:spcBef>
                        <a:spcAft>
                          <a:spcPts val="0"/>
                        </a:spcAft>
                      </a:pPr>
                      <a:r>
                        <a:rPr lang="en-US" sz="900" b="1" dirty="0">
                          <a:latin typeface="Calibri"/>
                          <a:ea typeface="Calibri"/>
                          <a:cs typeface="Times New Roman"/>
                        </a:rPr>
                        <a:t>Completion of BIA’s </a:t>
                      </a:r>
                      <a:endParaRPr lang="en-US" sz="9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5">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657">
                <a:tc>
                  <a:txBody>
                    <a:bodyPr/>
                    <a:lstStyle/>
                    <a:p>
                      <a:pPr marL="0" marR="0">
                        <a:lnSpc>
                          <a:spcPct val="115000"/>
                        </a:lnSpc>
                        <a:spcBef>
                          <a:spcPts val="0"/>
                        </a:spcBef>
                        <a:spcAft>
                          <a:spcPts val="0"/>
                        </a:spcAft>
                      </a:pPr>
                      <a:endParaRPr lang="en-US" sz="6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694">
                <a:tc>
                  <a:txBody>
                    <a:bodyPr/>
                    <a:lstStyle/>
                    <a:p>
                      <a:pPr marL="0" marR="0">
                        <a:lnSpc>
                          <a:spcPct val="115000"/>
                        </a:lnSpc>
                        <a:spcBef>
                          <a:spcPts val="0"/>
                        </a:spcBef>
                        <a:spcAft>
                          <a:spcPts val="0"/>
                        </a:spcAft>
                      </a:pPr>
                      <a:r>
                        <a:rPr lang="en-US" sz="900" b="1" dirty="0" smtClean="0">
                          <a:latin typeface="Calibri"/>
                          <a:ea typeface="Calibri"/>
                          <a:cs typeface="Times New Roman"/>
                        </a:rPr>
                        <a:t>Complete </a:t>
                      </a:r>
                      <a:r>
                        <a:rPr lang="en-US" sz="900" b="1" dirty="0">
                          <a:latin typeface="Calibri"/>
                          <a:ea typeface="Calibri"/>
                          <a:cs typeface="Times New Roman"/>
                        </a:rPr>
                        <a:t>recovery procedures </a:t>
                      </a:r>
                      <a:endParaRPr lang="en-US" sz="9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5">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75">
                <a:tc>
                  <a:txBody>
                    <a:bodyPr/>
                    <a:lstStyle/>
                    <a:p>
                      <a:pPr marL="0" marR="0">
                        <a:lnSpc>
                          <a:spcPct val="115000"/>
                        </a:lnSpc>
                        <a:spcBef>
                          <a:spcPts val="0"/>
                        </a:spcBef>
                        <a:spcAft>
                          <a:spcPts val="0"/>
                        </a:spcAft>
                      </a:pPr>
                      <a:endParaRPr lang="en-US" sz="6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75">
                <a:tc>
                  <a:txBody>
                    <a:bodyPr/>
                    <a:lstStyle/>
                    <a:p>
                      <a:pPr marL="0" marR="0">
                        <a:lnSpc>
                          <a:spcPct val="115000"/>
                        </a:lnSpc>
                        <a:spcBef>
                          <a:spcPts val="0"/>
                        </a:spcBef>
                        <a:spcAft>
                          <a:spcPts val="0"/>
                        </a:spcAft>
                      </a:pPr>
                      <a:r>
                        <a:rPr lang="en-US" sz="900" dirty="0">
                          <a:latin typeface="Calibri"/>
                          <a:ea typeface="Calibri"/>
                          <a:cs typeface="Times New Roman"/>
                        </a:rPr>
                        <a:t>RTO development</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5">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75">
                <a:tc>
                  <a:txBody>
                    <a:bodyPr/>
                    <a:lstStyle/>
                    <a:p>
                      <a:pPr marL="0" marR="0">
                        <a:lnSpc>
                          <a:spcPct val="115000"/>
                        </a:lnSpc>
                        <a:spcBef>
                          <a:spcPts val="0"/>
                        </a:spcBef>
                        <a:spcAft>
                          <a:spcPts val="0"/>
                        </a:spcAft>
                      </a:pPr>
                      <a:endParaRPr lang="en-US" sz="6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549">
                <a:tc>
                  <a:txBody>
                    <a:bodyPr/>
                    <a:lstStyle/>
                    <a:p>
                      <a:pPr marL="0" marR="0">
                        <a:lnSpc>
                          <a:spcPct val="115000"/>
                        </a:lnSpc>
                        <a:spcBef>
                          <a:spcPts val="0"/>
                        </a:spcBef>
                        <a:spcAft>
                          <a:spcPts val="0"/>
                        </a:spcAft>
                      </a:pPr>
                      <a:r>
                        <a:rPr lang="en-US" sz="900" dirty="0">
                          <a:latin typeface="Calibri"/>
                          <a:ea typeface="Calibri"/>
                          <a:cs typeface="Times New Roman"/>
                        </a:rPr>
                        <a:t>Gap analysis </a:t>
                      </a:r>
                      <a:r>
                        <a:rPr lang="en-US" sz="900" dirty="0" smtClean="0">
                          <a:latin typeface="Calibri"/>
                          <a:ea typeface="Calibri"/>
                          <a:cs typeface="Times New Roman"/>
                        </a:rPr>
                        <a:t>&amp; </a:t>
                      </a:r>
                      <a:r>
                        <a:rPr lang="en-US" sz="900" dirty="0">
                          <a:latin typeface="Calibri"/>
                          <a:ea typeface="Calibri"/>
                          <a:cs typeface="Times New Roman"/>
                        </a:rPr>
                        <a:t>integration process</a:t>
                      </a: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295731">
                <a:tc>
                  <a:txBody>
                    <a:bodyPr/>
                    <a:lstStyle/>
                    <a:p>
                      <a:pPr marL="0" marR="0">
                        <a:lnSpc>
                          <a:spcPct val="115000"/>
                        </a:lnSpc>
                        <a:spcBef>
                          <a:spcPts val="0"/>
                        </a:spcBef>
                        <a:spcAft>
                          <a:spcPts val="0"/>
                        </a:spcAft>
                      </a:pPr>
                      <a:endParaRPr lang="en-US" sz="6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731">
                <a:tc>
                  <a:txBody>
                    <a:bodyPr/>
                    <a:lstStyle/>
                    <a:p>
                      <a:pPr marL="0" marR="0">
                        <a:lnSpc>
                          <a:spcPct val="115000"/>
                        </a:lnSpc>
                        <a:spcBef>
                          <a:spcPts val="0"/>
                        </a:spcBef>
                        <a:spcAft>
                          <a:spcPts val="0"/>
                        </a:spcAft>
                      </a:pPr>
                      <a:r>
                        <a:rPr lang="en-US" sz="900" b="1" dirty="0">
                          <a:latin typeface="Calibri"/>
                          <a:ea typeface="Calibri"/>
                          <a:cs typeface="Times New Roman"/>
                        </a:rPr>
                        <a:t>Complete final </a:t>
                      </a:r>
                      <a:r>
                        <a:rPr lang="en-US" sz="900" b="1" dirty="0" smtClean="0">
                          <a:latin typeface="Calibri"/>
                          <a:ea typeface="Calibri"/>
                          <a:cs typeface="Times New Roman"/>
                        </a:rPr>
                        <a:t>elements of plans</a:t>
                      </a:r>
                      <a:endParaRPr lang="en-US" sz="9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5">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429493">
                <a:tc>
                  <a:txBody>
                    <a:bodyPr/>
                    <a:lstStyle/>
                    <a:p>
                      <a:pPr marL="0" marR="0">
                        <a:lnSpc>
                          <a:spcPct val="115000"/>
                        </a:lnSpc>
                        <a:spcBef>
                          <a:spcPts val="0"/>
                        </a:spcBef>
                        <a:spcAft>
                          <a:spcPts val="0"/>
                        </a:spcAft>
                      </a:pPr>
                      <a:endParaRPr lang="en-US" sz="6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dirty="0">
                        <a:latin typeface="Calibri"/>
                        <a:ea typeface="Calibri"/>
                        <a:cs typeface="Times New Roman"/>
                      </a:endParaRPr>
                    </a:p>
                  </a:txBody>
                  <a:tcPr marL="44481" marR="44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762000" y="609600"/>
            <a:ext cx="769620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Business Continuity Planning Timeline</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(Revision September 2008)</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 name="Right Arrow 3"/>
          <p:cNvSpPr/>
          <p:nvPr/>
        </p:nvSpPr>
        <p:spPr>
          <a:xfrm>
            <a:off x="5715000" y="4572000"/>
            <a:ext cx="3048000" cy="6096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Arrow 4"/>
          <p:cNvSpPr/>
          <p:nvPr/>
        </p:nvSpPr>
        <p:spPr>
          <a:xfrm>
            <a:off x="6096000" y="5181600"/>
            <a:ext cx="2667000" cy="609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Completion of questionnaire</a:t>
            </a:r>
          </a:p>
          <a:p>
            <a:r>
              <a:rPr lang="en-US" dirty="0" smtClean="0"/>
              <a:t>Business impact analysis workshops</a:t>
            </a:r>
          </a:p>
          <a:p>
            <a:r>
              <a:rPr lang="en-US" dirty="0" smtClean="0"/>
              <a:t>Completion of business impact analysis</a:t>
            </a:r>
          </a:p>
          <a:p>
            <a:r>
              <a:rPr lang="en-US" dirty="0" smtClean="0"/>
              <a:t>Establish action-based recovery procedures</a:t>
            </a:r>
          </a:p>
          <a:p>
            <a:r>
              <a:rPr lang="en-US" dirty="0" smtClean="0"/>
              <a:t>Establish recovery time objectives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381000"/>
            <a:ext cx="5638800" cy="5847755"/>
          </a:xfrm>
          <a:prstGeom prst="rect">
            <a:avLst/>
          </a:prstGeom>
        </p:spPr>
        <p:txBody>
          <a:bodyPr wrap="square">
            <a:spAutoFit/>
          </a:bodyPr>
          <a:lstStyle/>
          <a:p>
            <a:endParaRPr lang="en-US" b="1" dirty="0" smtClean="0"/>
          </a:p>
          <a:p>
            <a:r>
              <a:rPr lang="en-US" b="1" dirty="0" smtClean="0">
                <a:hlinkClick r:id="rId2"/>
              </a:rPr>
              <a:t>http://emergency.nd.edu/</a:t>
            </a:r>
            <a:endParaRPr lang="en-US" b="1" dirty="0" smtClean="0"/>
          </a:p>
          <a:p>
            <a:endParaRPr lang="en-US" b="1" dirty="0" smtClean="0"/>
          </a:p>
          <a:p>
            <a:r>
              <a:rPr lang="en-US" b="1" dirty="0" smtClean="0"/>
              <a:t>Notre Dame Emergency Information</a:t>
            </a:r>
          </a:p>
          <a:p>
            <a:endParaRPr lang="en-US" b="1" dirty="0" smtClean="0"/>
          </a:p>
          <a:p>
            <a:r>
              <a:rPr lang="en-US" b="1" dirty="0" smtClean="0"/>
              <a:t>Current Status</a:t>
            </a:r>
          </a:p>
          <a:p>
            <a:r>
              <a:rPr lang="en-US" sz="1600" dirty="0" smtClean="0"/>
              <a:t>There is no emergency at the University of Notre Dame. The campus is operating under normal conditions.</a:t>
            </a:r>
          </a:p>
          <a:p>
            <a:r>
              <a:rPr lang="en-US" sz="1600" dirty="0" smtClean="0"/>
              <a:t>In the event of an emergency, this site will be updated with information about the nature of the incident, how to remain safe and, after the event, the point at which safety has been restored.</a:t>
            </a:r>
          </a:p>
          <a:p>
            <a:endParaRPr lang="en-US" dirty="0" smtClean="0"/>
          </a:p>
          <a:p>
            <a:r>
              <a:rPr lang="en-US" sz="1100" b="1" dirty="0" smtClean="0"/>
              <a:t>Reporting an emergency</a:t>
            </a:r>
          </a:p>
          <a:p>
            <a:r>
              <a:rPr lang="en-US" sz="1100" dirty="0" smtClean="0"/>
              <a:t>Dial 911 from any phone; or </a:t>
            </a:r>
          </a:p>
          <a:p>
            <a:r>
              <a:rPr lang="en-US" sz="1100" dirty="0" smtClean="0"/>
              <a:t>Pick up the receiver of any blue-light phone on campus </a:t>
            </a:r>
          </a:p>
          <a:p>
            <a:r>
              <a:rPr lang="en-US" sz="1100" b="1" dirty="0" smtClean="0"/>
              <a:t>Campus Emergency Information</a:t>
            </a:r>
          </a:p>
          <a:p>
            <a:r>
              <a:rPr lang="en-US" sz="1100" dirty="0" smtClean="0"/>
              <a:t>During a major emergency, information can be found on this website or by calling (866) 668-6631.</a:t>
            </a:r>
          </a:p>
          <a:p>
            <a:r>
              <a:rPr lang="en-US" sz="1100" b="1" dirty="0" smtClean="0"/>
              <a:t>For non-emergency reporting:</a:t>
            </a:r>
          </a:p>
          <a:p>
            <a:r>
              <a:rPr lang="en-US" sz="1100" dirty="0" smtClean="0"/>
              <a:t>Notre Dame Security &amp; Police: (574) 631-5555 </a:t>
            </a:r>
          </a:p>
          <a:p>
            <a:r>
              <a:rPr lang="en-US" sz="1100" dirty="0" smtClean="0"/>
              <a:t>SAFEWALK: (574) 634-BLUE (2583) </a:t>
            </a:r>
          </a:p>
          <a:p>
            <a:r>
              <a:rPr lang="en-US" sz="1100" b="1" dirty="0" smtClean="0"/>
              <a:t>Emergency Planning</a:t>
            </a:r>
          </a:p>
          <a:p>
            <a:r>
              <a:rPr lang="en-US" sz="1100" dirty="0" smtClean="0"/>
              <a:t>The University's emergency preparedness protocols were developed to ensure the safety of students, faculty, staff, and visitors in the event of a campus disaster or other emergency situation. The resources and information contained on this website are a component of the University's overall </a:t>
            </a:r>
            <a:r>
              <a:rPr lang="en-US" sz="1100" dirty="0" smtClean="0">
                <a:hlinkClick r:id="rId3" action="ppaction://hlinkfile"/>
              </a:rPr>
              <a:t>emergency preparedness and response</a:t>
            </a:r>
            <a:r>
              <a:rPr lang="en-US" sz="1100" dirty="0" smtClean="0"/>
              <a:t> efforts. </a:t>
            </a:r>
            <a:endParaRPr lang="en-US" sz="1100" dirty="0"/>
          </a:p>
        </p:txBody>
      </p:sp>
      <p:sp>
        <p:nvSpPr>
          <p:cNvPr id="3" name="Rectangle 2"/>
          <p:cNvSpPr/>
          <p:nvPr/>
        </p:nvSpPr>
        <p:spPr>
          <a:xfrm>
            <a:off x="304800" y="2690336"/>
            <a:ext cx="2286000" cy="1477328"/>
          </a:xfrm>
          <a:prstGeom prst="rect">
            <a:avLst/>
          </a:prstGeom>
        </p:spPr>
        <p:txBody>
          <a:bodyPr wrap="square">
            <a:spAutoFit/>
          </a:bodyPr>
          <a:lstStyle/>
          <a:p>
            <a:r>
              <a:rPr lang="en-US" dirty="0" smtClean="0">
                <a:hlinkClick r:id="rId3"/>
              </a:rPr>
              <a:t>Emergency Planning</a:t>
            </a:r>
            <a:r>
              <a:rPr lang="en-US" dirty="0" smtClean="0"/>
              <a:t> </a:t>
            </a:r>
          </a:p>
          <a:p>
            <a:r>
              <a:rPr lang="en-US" dirty="0" smtClean="0">
                <a:hlinkClick r:id="rId4"/>
              </a:rPr>
              <a:t>Emergency Contacts</a:t>
            </a:r>
            <a:r>
              <a:rPr lang="en-US" dirty="0" smtClean="0"/>
              <a:t> </a:t>
            </a:r>
          </a:p>
          <a:p>
            <a:r>
              <a:rPr lang="en-US" dirty="0" smtClean="0">
                <a:hlinkClick r:id="rId5"/>
              </a:rPr>
              <a:t>ND Alert</a:t>
            </a:r>
            <a:r>
              <a:rPr lang="en-US" dirty="0" smtClean="0"/>
              <a:t> </a:t>
            </a:r>
          </a:p>
          <a:p>
            <a:r>
              <a:rPr lang="en-US" dirty="0" smtClean="0">
                <a:hlinkClick r:id="rId6"/>
              </a:rPr>
              <a:t>Resources</a:t>
            </a:r>
            <a:r>
              <a:rPr lang="en-US" dirty="0" smtClean="0"/>
              <a:t> </a:t>
            </a:r>
          </a:p>
          <a:p>
            <a:r>
              <a:rPr lang="en-US" dirty="0" smtClean="0">
                <a:hlinkClick r:id="rId7"/>
              </a:rPr>
              <a:t>Business Continuity</a:t>
            </a:r>
            <a:endParaRPr lang="en-US" dirty="0"/>
          </a:p>
        </p:txBody>
      </p:sp>
      <p:sp>
        <p:nvSpPr>
          <p:cNvPr id="4" name="Rectangle 3"/>
          <p:cNvSpPr>
            <a:spLocks noChangeArrowheads="1"/>
          </p:cNvSpPr>
          <p:nvPr/>
        </p:nvSpPr>
        <p:spPr bwMode="auto">
          <a:xfrm>
            <a:off x="0" y="473075"/>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5" name="Picture 5" descr="Ndmark White">
            <a:hlinkClick r:id="rId8" tooltip="Homepage shortcut key = H"/>
          </p:cNvPr>
          <p:cNvPicPr>
            <a:picLocks noChangeAspect="1" noChangeArrowheads="1"/>
          </p:cNvPicPr>
          <p:nvPr/>
        </p:nvPicPr>
        <p:blipFill>
          <a:blip r:embed="rId9"/>
          <a:srcRect/>
          <a:stretch>
            <a:fillRect/>
          </a:stretch>
        </p:blipFill>
        <p:spPr bwMode="auto">
          <a:xfrm>
            <a:off x="155575" y="481013"/>
            <a:ext cx="1438275" cy="33337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6" name="Rectangle 2"/>
          <p:cNvSpPr>
            <a:spLocks noChangeArrowheads="1"/>
          </p:cNvSpPr>
          <p:nvPr/>
        </p:nvSpPr>
        <p:spPr bwMode="auto">
          <a:xfrm>
            <a:off x="0" y="1600200"/>
            <a:ext cx="9144000" cy="42319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charset="0"/>
              </a:rPr>
              <a:t>Business Continuity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In a continuing effort to improve Notre Dame's response following a major campus emergency, the University is launching a business continuity planning effort. This effort is an extension of the recent work performed on the Campus Emergency Preparedness and Response Plan, with attention now shifting from immediate response efforts to the continuing of business processes and operations. A primary objective of the business continuity project is to identify processes and improvements that would minimize or eliminate the amount of time and expense required to resume business as usual following an unexpected disruption of normal business activities.</a:t>
            </a:r>
            <a:endParaRPr kumimoji="0" lang="en-US" sz="1800" b="0" i="0" u="none" strike="noStrike" cap="none" normalizeH="0" baseline="0" dirty="0" smtClean="0">
              <a:ln>
                <a:noFill/>
              </a:ln>
              <a:solidFill>
                <a:schemeClr val="tx1"/>
              </a:solidFill>
              <a:effectLst/>
              <a:latin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Below are links both a PowerPoint presentation and Department Questionnaire, both of which provide additional insight into the project. The questionnaire will also assist in preparing departments for their respective Business Impact Analysis. For those responsible for completing the department questionnaire, please download the file, complete the necessary fields, and forward an electronic version to Scott Knight, Business Continuity Manager (</a:t>
            </a:r>
            <a:r>
              <a:rPr kumimoji="0" lang="en-US" sz="1100" b="0" i="0" u="none" strike="noStrike" cap="none" normalizeH="0" baseline="0" dirty="0" smtClean="0">
                <a:ln>
                  <a:noFill/>
                </a:ln>
                <a:solidFill>
                  <a:schemeClr val="tx1"/>
                </a:solidFill>
                <a:effectLst/>
                <a:latin typeface="Arial" charset="0"/>
                <a:hlinkClick r:id="rId2"/>
              </a:rPr>
              <a:t>knight.15@nd.edu</a:t>
            </a:r>
            <a:r>
              <a:rPr kumimoji="0" lang="en-US" sz="1100" b="0" i="0" u="none" strike="noStrike" cap="none" normalizeH="0" baseline="0" dirty="0" smtClean="0">
                <a:ln>
                  <a:noFill/>
                </a:ln>
                <a:solidFill>
                  <a:schemeClr val="tx1"/>
                </a:solidFill>
                <a:effectLst/>
                <a:latin typeface="Arial" charset="0"/>
              </a:rPr>
              <a:t>). You may also contact Scott at 631-5037 should you have any questions.</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100" dirty="0" smtClean="0">
              <a:latin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charset="0"/>
                <a:hlinkClick r:id="rId3"/>
              </a:rPr>
              <a:t>Department Questionnaire</a:t>
            </a:r>
            <a:r>
              <a:rPr kumimoji="0" lang="en-US" sz="1800" b="0" i="0" u="none" strike="noStrike" cap="none" normalizeH="0" baseline="0" dirty="0" smtClean="0">
                <a:ln>
                  <a:noFill/>
                </a:ln>
                <a:solidFill>
                  <a:schemeClr val="tx1"/>
                </a:solidFill>
                <a:effectLst/>
                <a:latin typeface="Arial" charset="0"/>
              </a:rPr>
              <a:t> (56kb MS Word)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charset="0"/>
                <a:hlinkClick r:id="rId4"/>
              </a:rPr>
              <a:t>Emergency Planning</a:t>
            </a: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charset="0"/>
                <a:hlinkClick r:id="rId5"/>
              </a:rPr>
              <a:t>Emergency Contacts</a:t>
            </a: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charset="0"/>
                <a:hlinkClick r:id="rId6"/>
              </a:rPr>
              <a:t>ND Alert</a:t>
            </a: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charset="0"/>
                <a:hlinkClick r:id="rId7"/>
              </a:rPr>
              <a:t>Resources</a:t>
            </a: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Arial" charset="0"/>
                <a:hlinkClick r:id="rId8"/>
              </a:rPr>
              <a:t>Business Continuity</a:t>
            </a: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027" name="Rectangle 3"/>
          <p:cNvSpPr>
            <a:spLocks noChangeArrowheads="1"/>
          </p:cNvSpPr>
          <p:nvPr/>
        </p:nvSpPr>
        <p:spPr bwMode="auto">
          <a:xfrm>
            <a:off x="0" y="473075"/>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28" name="Rectangle 4"/>
          <p:cNvSpPr>
            <a:spLocks noChangeArrowheads="1"/>
          </p:cNvSpPr>
          <p:nvPr/>
        </p:nvSpPr>
        <p:spPr bwMode="auto">
          <a:xfrm flipV="1">
            <a:off x="0" y="750560"/>
            <a:ext cx="91440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hlinkClick r:id="rId9" tooltip="Homepage shortcut key = H"/>
              </a:rPr>
              <a:t>  </a:t>
            </a:r>
            <a:r>
              <a:rPr kumimoji="0" lang="en-US" sz="1100" b="0" i="0" u="none" strike="noStrike" cap="none" normalizeH="0" baseline="0" dirty="0" smtClean="0">
                <a:ln>
                  <a:noFill/>
                </a:ln>
                <a:solidFill>
                  <a:schemeClr val="tx1"/>
                </a:solidFill>
                <a:effectLst/>
                <a:latin typeface="Arial" charset="0"/>
              </a:rPr>
              <a:t> </a:t>
            </a:r>
          </a:p>
        </p:txBody>
      </p:sp>
      <p:pic>
        <p:nvPicPr>
          <p:cNvPr id="1029" name="Picture 5" descr="Ndmark White">
            <a:hlinkClick r:id="rId9" tooltip="Homepage shortcut key = H"/>
          </p:cNvPr>
          <p:cNvPicPr>
            <a:picLocks noChangeAspect="1" noChangeArrowheads="1"/>
          </p:cNvPicPr>
          <p:nvPr/>
        </p:nvPicPr>
        <p:blipFill>
          <a:blip r:embed="rId10"/>
          <a:srcRect/>
          <a:stretch>
            <a:fillRect/>
          </a:stretch>
        </p:blipFill>
        <p:spPr bwMode="auto">
          <a:xfrm>
            <a:off x="155575" y="481013"/>
            <a:ext cx="1438275" cy="3333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chor="t">
            <a:noAutofit/>
          </a:bodyPr>
          <a:lstStyle/>
          <a:p>
            <a:r>
              <a:rPr lang="en-US" sz="3400" b="1" dirty="0" smtClean="0"/>
              <a:t>The Need For Business Continuity Planning</a:t>
            </a:r>
            <a:endParaRPr lang="en-US" sz="3400" b="1" dirty="0"/>
          </a:p>
        </p:txBody>
      </p:sp>
      <p:sp>
        <p:nvSpPr>
          <p:cNvPr id="5" name="Text Placeholder 4"/>
          <p:cNvSpPr>
            <a:spLocks noGrp="1"/>
          </p:cNvSpPr>
          <p:nvPr>
            <p:ph type="body" sz="quarter" idx="3"/>
          </p:nvPr>
        </p:nvSpPr>
        <p:spPr>
          <a:xfrm>
            <a:off x="838200" y="914400"/>
            <a:ext cx="7775575" cy="609600"/>
          </a:xfrm>
        </p:spPr>
        <p:txBody>
          <a:bodyPr anchor="t">
            <a:normAutofit/>
          </a:bodyPr>
          <a:lstStyle/>
          <a:p>
            <a:pPr algn="ctr"/>
            <a:r>
              <a:rPr lang="en-US" sz="2600" dirty="0" smtClean="0"/>
              <a:t>Scenario #1</a:t>
            </a:r>
            <a:endParaRPr lang="en-US" sz="2600" dirty="0"/>
          </a:p>
        </p:txBody>
      </p:sp>
      <p:sp>
        <p:nvSpPr>
          <p:cNvPr id="6" name="Content Placeholder 5"/>
          <p:cNvSpPr>
            <a:spLocks noGrp="1"/>
          </p:cNvSpPr>
          <p:nvPr>
            <p:ph sz="quarter" idx="4"/>
          </p:nvPr>
        </p:nvSpPr>
        <p:spPr>
          <a:xfrm>
            <a:off x="685800" y="1600200"/>
            <a:ext cx="7775575" cy="2743200"/>
          </a:xfrm>
        </p:spPr>
        <p:txBody>
          <a:bodyPr>
            <a:noAutofit/>
          </a:bodyPr>
          <a:lstStyle/>
          <a:p>
            <a:pPr marL="0" indent="0" algn="just">
              <a:buNone/>
            </a:pPr>
            <a:r>
              <a:rPr lang="en-US" sz="2000" dirty="0" smtClean="0"/>
              <a:t>It is early September, only one day after the University experienced direct hits from a series of devastating tornados.  Emergency response teams have now successfully addressed all life safety concerns, thanks to well thought out plans.  However,  resulting damage has rendered 4 residence halls, 1 classroom building, 2 research buildings and 1 office building unusable for the remainder of the semester.   You receive a message from the President’s Office requesting that all necessary efforts be taken to get the University back into operation, with all classes  in session, in 3 days.  </a:t>
            </a:r>
          </a:p>
          <a:p>
            <a:pPr algn="just">
              <a:buNone/>
            </a:pPr>
            <a:endParaRPr lang="en-US" sz="2000" dirty="0" smtClean="0"/>
          </a:p>
        </p:txBody>
      </p:sp>
      <p:sp>
        <p:nvSpPr>
          <p:cNvPr id="9" name="TextBox 8"/>
          <p:cNvSpPr txBox="1"/>
          <p:nvPr/>
        </p:nvSpPr>
        <p:spPr>
          <a:xfrm>
            <a:off x="533400" y="4343400"/>
            <a:ext cx="8077200" cy="2123658"/>
          </a:xfrm>
          <a:prstGeom prst="rect">
            <a:avLst/>
          </a:prstGeom>
          <a:noFill/>
        </p:spPr>
        <p:txBody>
          <a:bodyPr wrap="square" rtlCol="0">
            <a:spAutoFit/>
          </a:bodyPr>
          <a:lstStyle/>
          <a:p>
            <a:pPr marL="457200" indent="-457200" algn="just">
              <a:buFont typeface="Arial" pitchFamily="34" charset="0"/>
              <a:buChar char="•"/>
            </a:pPr>
            <a:r>
              <a:rPr lang="en-US" sz="2200" dirty="0" smtClean="0">
                <a:solidFill>
                  <a:srgbClr val="FF0000"/>
                </a:solidFill>
              </a:rPr>
              <a:t>What preparation do you have in place to prepare for this?</a:t>
            </a:r>
          </a:p>
          <a:p>
            <a:pPr marL="457200" indent="-457200" algn="just">
              <a:buFont typeface="Arial" pitchFamily="34" charset="0"/>
              <a:buChar char="•"/>
            </a:pPr>
            <a:r>
              <a:rPr lang="en-US" sz="2200" dirty="0" smtClean="0">
                <a:solidFill>
                  <a:srgbClr val="FF0000"/>
                </a:solidFill>
              </a:rPr>
              <a:t>What other University processes will you need available in order to fully operate? And are those processes available?</a:t>
            </a:r>
          </a:p>
          <a:p>
            <a:pPr marL="457200" indent="-457200" algn="just">
              <a:buFont typeface="Arial" pitchFamily="34" charset="0"/>
              <a:buChar char="•"/>
            </a:pPr>
            <a:r>
              <a:rPr lang="en-US" sz="2200" dirty="0" smtClean="0">
                <a:solidFill>
                  <a:srgbClr val="FF0000"/>
                </a:solidFill>
              </a:rPr>
              <a:t>Who is relying on you  before they can get  their operations  back?</a:t>
            </a:r>
          </a:p>
          <a:p>
            <a:pPr marL="457200" indent="-457200" algn="just">
              <a:buFont typeface="Arial" pitchFamily="34" charset="0"/>
              <a:buChar char="•"/>
            </a:pPr>
            <a:r>
              <a:rPr lang="en-US" sz="2200" dirty="0" smtClean="0">
                <a:solidFill>
                  <a:srgbClr val="FF0000"/>
                </a:solidFill>
              </a:rPr>
              <a:t>What is your role at this point?  </a:t>
            </a:r>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 calcmode="lin" valueType="num">
                                      <p:cBhvr additive="base">
                                        <p:cTn id="2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additive="base">
                                        <p:cTn id="2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9"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228600"/>
            <a:ext cx="853440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Business Impact Questionnaire</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A copy of this form can be found at </a:t>
            </a:r>
            <a:r>
              <a:rPr kumimoji="0" lang="en-US" sz="11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hlinkClick r:id="rId2"/>
              </a:rPr>
              <a:t>www.emergency.nd.edu</a:t>
            </a:r>
            <a:r>
              <a:rPr kumimoji="0" lang="en-US" sz="11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 – Completed form due November 14</a:t>
            </a:r>
            <a:r>
              <a:rPr kumimoji="0" lang="en-US" sz="1100" b="1" i="0" u="none" strike="noStrike" cap="none" normalizeH="0" baseline="30000" dirty="0" smtClean="0">
                <a:ln>
                  <a:noFill/>
                </a:ln>
                <a:solidFill>
                  <a:srgbClr val="0070C0"/>
                </a:solidFill>
                <a:effectLst/>
                <a:latin typeface="Calibri" pitchFamily="34" charset="0"/>
                <a:ea typeface="Calibri" pitchFamily="34" charset="0"/>
                <a:cs typeface="Times New Roman" pitchFamily="18" charset="0"/>
              </a:rPr>
              <a:t>th</a:t>
            </a:r>
            <a:r>
              <a:rPr kumimoji="0" lang="en-US" sz="11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 2008</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purpose of this questionnaire is to prepare you and the University’s Business Continuity Manager for your upcoming Business Impact Analysis.  This will begin the framework for your Business Continuity Plan.  Please gather the appropriate personnel from your department(s) to ensure that all aspects of your operations are considered when filling out this questionnaire.  Your “point of contact” should be the individual who will be in charge of putting together your department’s business continuity plans.  To ensure that everyone is speaking the same language, please refer to the set of definitions that are attached to this document.  It may also be helpful to refer to the slide titled “Aligning BCP With University Goals” from the presentation while filling out this questionnaire.  Note: If you represent multiple departments (or sub-departments) please fill out one questionnaire for each.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Check the box at the end of each applicable item to indicate which university goal your response supports (check both if applicable).  Feel free to contact Scott Knight (extension 5037 – or at the email listed below) with any questions.   When you have completed this form please email an electronic copy to Scott Knight at </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knight.15@nd.edu</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Department or Functional Unit:</a:t>
            </a:r>
            <a:r>
              <a:rPr kumimoji="0" lang="en-US" sz="11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rgbClr val="0070C0"/>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Utilities</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Point of Contact for your department:</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Paul Kempf</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1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Phone</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1-0142</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 Insert your Mission Statement:  </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To provide reliable, low cost and compliant utility services in support of the many activities on campus including research, major sporting events and daily life.</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u="sng" dirty="0" smtClean="0">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Do you have any recovery plans in place at this time for any of your processes?   	Yes</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No</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 Yes, please briefly describe and attach any applicable documents: </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We have assembled a business continuity plan that prioritizes the buildings and functions on campus during a disruptive event along with a crisis communication system to evaluate the status and make critical decisions.  This plan enables us to efficiently divert our resources and redundancies to maintain utilities at each critical site following a disruption.</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304800" y="381000"/>
            <a:ext cx="85344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 List all of your “critical processes (functions)”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order of importance</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Please do not include functions that the University could be without for an entire semester before irrevocable damage would occur to life, property, significant financial costs, non-compliance to regulations or the University’s reputation:</a:t>
            </a:r>
          </a:p>
          <a:p>
            <a:pPr marL="0" marR="0" lvl="0" indent="0" algn="l" defTabSz="914400" rtl="0" eaLnBrk="1" fontAlgn="base" latinLnBrk="0" hangingPunct="1">
              <a:lnSpc>
                <a:spcPct val="100000"/>
              </a:lnSpc>
              <a:spcBef>
                <a:spcPct val="0"/>
              </a:spcBef>
              <a:spcAft>
                <a:spcPct val="0"/>
              </a:spcAft>
              <a:buClrTx/>
              <a:buSzTx/>
              <a:tabLst/>
            </a:pPr>
            <a:endParaRPr lang="en-US" sz="1100" dirty="0" smtClean="0">
              <a:latin typeface="Calibri" pitchFamily="34" charset="0"/>
              <a:ea typeface="Calibri" pitchFamily="34"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Steam &amp; Condensate System</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Electricity System</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AutoNum type="alphaLcPeriod"/>
              <a:tabLst/>
            </a:pPr>
            <a:r>
              <a:rPr kumimoji="0" lang="en-US" sz="1100" b="0" i="0"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Domestic Cold Water System</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AutoNum type="alphaLcPeriod"/>
              <a:tabLst/>
            </a:pPr>
            <a:r>
              <a:rPr kumimoji="0" lang="en-US" sz="1100" b="0" i="0"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Domestic Hot Water System</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AutoNum type="alphaLcPeriod"/>
              <a:tabLst/>
            </a:pPr>
            <a:r>
              <a:rPr lang="en-US" sz="1100" dirty="0" smtClean="0">
                <a:solidFill>
                  <a:srgbClr val="FF0000"/>
                </a:solidFill>
                <a:latin typeface="Calibri" pitchFamily="34" charset="0"/>
                <a:ea typeface="Calibri" pitchFamily="34" charset="0"/>
                <a:cs typeface="Times New Roman" pitchFamily="18" charset="0"/>
              </a:rPr>
              <a:t> </a:t>
            </a:r>
            <a:r>
              <a:rPr lang="en-US" sz="1100" u="sng" dirty="0" smtClean="0">
                <a:solidFill>
                  <a:srgbClr val="FF0000"/>
                </a:solidFill>
                <a:latin typeface="Calibri" pitchFamily="34" charset="0"/>
                <a:ea typeface="Calibri" pitchFamily="34" charset="0"/>
                <a:cs typeface="Times New Roman" pitchFamily="18" charset="0"/>
              </a:rPr>
              <a:t>S</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anitary Sewer System</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AutoNum type="alphaLcPeriod"/>
              <a:tabLst/>
            </a:pPr>
            <a:r>
              <a:rPr kumimoji="0" lang="en-US" sz="1100" b="0" i="0"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Chilled Water System</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AutoNum type="alphaLcPeriod"/>
              <a:tabLst/>
            </a:pPr>
            <a:r>
              <a:rPr kumimoji="0" lang="en-US" sz="1100" b="0" i="0"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Storm Sewer System</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AutoNum type="alphaLcPeriod"/>
              <a:tabLst/>
            </a:pPr>
            <a:r>
              <a:rPr kumimoji="0" lang="en-US" sz="1100" b="0" i="0"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Compressed Air System</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AutoNum type="alphaLcPeriod"/>
              <a:tabLst/>
            </a:pPr>
            <a:r>
              <a:rPr lang="en-US" sz="1100" dirty="0" smtClean="0">
                <a:solidFill>
                  <a:srgbClr val="FF0000"/>
                </a:solidFill>
                <a:latin typeface="Arial" pitchFamily="34" charset="0"/>
                <a:ea typeface="Calibri" pitchFamily="34" charset="0"/>
                <a:cs typeface="Times New Roman" pitchFamily="18" charset="0"/>
              </a:rPr>
              <a:t> </a:t>
            </a: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Natural Gas System</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457200" marR="0" lvl="1" indent="0" algn="l"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304800" y="2743199"/>
            <a:ext cx="8382000" cy="3816429"/>
          </a:xfrm>
          <a:prstGeom prst="rect">
            <a:avLst/>
          </a:prstGeom>
        </p:spPr>
        <p:txBody>
          <a:bodyPr wrap="square">
            <a:spAutoFit/>
          </a:bodyPr>
          <a:lstStyle/>
          <a:p>
            <a:pPr lvl="0" fontAlgn="base">
              <a:spcBef>
                <a:spcPct val="0"/>
              </a:spcBef>
              <a:spcAft>
                <a:spcPct val="0"/>
              </a:spcAft>
            </a:pPr>
            <a:r>
              <a:rPr lang="en-US" sz="1100" dirty="0" smtClean="0">
                <a:latin typeface="Calibri" pitchFamily="34" charset="0"/>
                <a:ea typeface="Calibri" pitchFamily="34" charset="0"/>
                <a:cs typeface="Times New Roman" pitchFamily="18" charset="0"/>
              </a:rPr>
              <a:t>4. List each </a:t>
            </a:r>
            <a:r>
              <a:rPr lang="en-US" sz="1100" b="1" dirty="0" smtClean="0">
                <a:latin typeface="Calibri" pitchFamily="34" charset="0"/>
                <a:ea typeface="Calibri" pitchFamily="34" charset="0"/>
                <a:cs typeface="Times New Roman" pitchFamily="18" charset="0"/>
              </a:rPr>
              <a:t>internal</a:t>
            </a:r>
            <a:r>
              <a:rPr lang="en-US" sz="1100" dirty="0" smtClean="0">
                <a:latin typeface="Calibri" pitchFamily="34" charset="0"/>
                <a:ea typeface="Calibri" pitchFamily="34" charset="0"/>
                <a:cs typeface="Times New Roman" pitchFamily="18" charset="0"/>
              </a:rPr>
              <a:t> dependency that you rely on to carry out your critical processes:</a:t>
            </a:r>
          </a:p>
          <a:p>
            <a:pPr lvl="0" fontAlgn="base">
              <a:spcBef>
                <a:spcPct val="0"/>
              </a:spcBef>
              <a:spcAft>
                <a:spcPct val="0"/>
              </a:spcAft>
            </a:pPr>
            <a:endParaRPr lang="en-US" sz="1100" dirty="0" smtClean="0">
              <a:latin typeface="Arial" pitchFamily="34" charset="0"/>
            </a:endParaRPr>
          </a:p>
          <a:p>
            <a:pPr lvl="0" eaLnBrk="0" fontAlgn="base" hangingPunct="0">
              <a:spcBef>
                <a:spcPct val="0"/>
              </a:spcBef>
              <a:spcAft>
                <a:spcPct val="0"/>
              </a:spcAft>
            </a:pPr>
            <a:r>
              <a:rPr lang="en-US" sz="1100" b="1" dirty="0" smtClean="0">
                <a:latin typeface="Calibri" pitchFamily="34" charset="0"/>
                <a:ea typeface="Calibri" pitchFamily="34" charset="0"/>
                <a:cs typeface="Times New Roman" pitchFamily="18" charset="0"/>
              </a:rPr>
              <a:t>Facility Dependencies </a:t>
            </a:r>
            <a:r>
              <a:rPr lang="en-US" sz="1100" dirty="0" smtClean="0">
                <a:latin typeface="Calibri" pitchFamily="34" charset="0"/>
                <a:ea typeface="Calibri" pitchFamily="34" charset="0"/>
                <a:cs typeface="Times New Roman" pitchFamily="18" charset="0"/>
              </a:rPr>
              <a:t>(i.e.; Buildings needed for critical operations)</a:t>
            </a:r>
            <a:r>
              <a:rPr lang="en-US" sz="1100" b="1" dirty="0" smtClean="0">
                <a:latin typeface="Calibri" pitchFamily="34" charset="0"/>
                <a:ea typeface="Calibri" pitchFamily="34" charset="0"/>
                <a:cs typeface="Times New Roman" pitchFamily="18" charset="0"/>
              </a:rPr>
              <a:t>:</a:t>
            </a:r>
            <a:endParaRPr lang="en-US" sz="1100" dirty="0" smtClean="0">
              <a:latin typeface="Arial" pitchFamily="34" charset="0"/>
            </a:endParaRPr>
          </a:p>
          <a:p>
            <a:pPr lvl="0" eaLnBrk="0" fontAlgn="base" hangingPunct="0">
              <a:spcBef>
                <a:spcPct val="0"/>
              </a:spcBef>
              <a:spcAft>
                <a:spcPct val="0"/>
              </a:spcAft>
            </a:pPr>
            <a:r>
              <a:rPr lang="en-US" sz="1100" dirty="0" smtClean="0">
                <a:solidFill>
                  <a:srgbClr val="FF0000"/>
                </a:solidFill>
                <a:latin typeface="Calibri" pitchFamily="34" charset="0"/>
                <a:ea typeface="Calibri" pitchFamily="34" charset="0"/>
                <a:cs typeface="Times New Roman" pitchFamily="18" charset="0"/>
              </a:rPr>
              <a:t>a. </a:t>
            </a:r>
            <a:r>
              <a:rPr lang="en-US" sz="1100" u="sng" dirty="0" smtClean="0">
                <a:solidFill>
                  <a:srgbClr val="FF0000"/>
                </a:solidFill>
                <a:latin typeface="Calibri" pitchFamily="34" charset="0"/>
                <a:ea typeface="Calibri" pitchFamily="34" charset="0"/>
                <a:cs typeface="Times New Roman" pitchFamily="18" charset="0"/>
              </a:rPr>
              <a:t>Power Plant Emergency &amp; Critical Power System</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latin typeface="Calibri" pitchFamily="34" charset="0"/>
                <a:ea typeface="Calibri" pitchFamily="34" charset="0"/>
                <a:cs typeface="Times New Roman" pitchFamily="18" charset="0"/>
              </a:rPr>
              <a:t>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lvl="0" eaLnBrk="0" fontAlgn="base" hangingPunct="0">
              <a:spcBef>
                <a:spcPct val="0"/>
              </a:spcBef>
              <a:spcAft>
                <a:spcPct val="0"/>
              </a:spcAft>
            </a:pPr>
            <a:r>
              <a:rPr lang="en-US" sz="1100" dirty="0" smtClean="0">
                <a:solidFill>
                  <a:srgbClr val="FF0000"/>
                </a:solidFill>
                <a:latin typeface="Calibri" pitchFamily="34" charset="0"/>
                <a:ea typeface="Calibri" pitchFamily="34" charset="0"/>
                <a:cs typeface="Times New Roman" pitchFamily="18" charset="0"/>
              </a:rPr>
              <a:t>b. </a:t>
            </a:r>
            <a:r>
              <a:rPr lang="en-US" sz="1100" u="sng" dirty="0" smtClean="0">
                <a:solidFill>
                  <a:srgbClr val="FF0000"/>
                </a:solidFill>
                <a:latin typeface="Calibri" pitchFamily="34" charset="0"/>
                <a:ea typeface="Calibri" pitchFamily="34" charset="0"/>
                <a:cs typeface="Times New Roman" pitchFamily="18" charset="0"/>
              </a:rPr>
              <a:t>Power Plant</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lvl="0" eaLnBrk="0" fontAlgn="base" hangingPunct="0">
              <a:spcBef>
                <a:spcPct val="0"/>
              </a:spcBef>
              <a:spcAft>
                <a:spcPct val="0"/>
              </a:spcAft>
            </a:pPr>
            <a:r>
              <a:rPr lang="en-US" sz="1100" dirty="0" smtClean="0">
                <a:solidFill>
                  <a:srgbClr val="FF0000"/>
                </a:solidFill>
                <a:latin typeface="Calibri" pitchFamily="34" charset="0"/>
                <a:ea typeface="Calibri" pitchFamily="34" charset="0"/>
                <a:cs typeface="Times New Roman" pitchFamily="18" charset="0"/>
              </a:rPr>
              <a:t>c. </a:t>
            </a:r>
            <a:r>
              <a:rPr lang="en-US" sz="1100" u="sng" dirty="0" smtClean="0">
                <a:solidFill>
                  <a:srgbClr val="FF0000"/>
                </a:solidFill>
                <a:latin typeface="Calibri" pitchFamily="34" charset="0"/>
                <a:ea typeface="Calibri" pitchFamily="34" charset="0"/>
                <a:cs typeface="Times New Roman" pitchFamily="18" charset="0"/>
              </a:rPr>
              <a:t>Facilities Building</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marL="228600" lvl="0" indent="-228600" eaLnBrk="0" fontAlgn="base" hangingPunct="0">
              <a:spcBef>
                <a:spcPct val="0"/>
              </a:spcBef>
              <a:spcAft>
                <a:spcPct val="0"/>
              </a:spcAft>
              <a:buAutoNum type="alphaLcPeriod" startAt="4"/>
            </a:pPr>
            <a:r>
              <a:rPr lang="en-US" sz="900" dirty="0" smtClean="0">
                <a:latin typeface="Calibri" pitchFamily="34" charset="0"/>
                <a:ea typeface="Calibri" pitchFamily="34" charset="0"/>
                <a:cs typeface="Times New Roman" pitchFamily="18" charset="0"/>
              </a:rPr>
              <a:t>Instruction </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marL="228600" lvl="0" indent="-228600" eaLnBrk="0" fontAlgn="base" hangingPunct="0">
              <a:spcBef>
                <a:spcPct val="0"/>
              </a:spcBef>
              <a:spcAft>
                <a:spcPct val="0"/>
              </a:spcAft>
            </a:pPr>
            <a:endParaRPr lang="en-US" sz="1100" dirty="0" smtClean="0">
              <a:latin typeface="Arial" pitchFamily="34" charset="0"/>
            </a:endParaRPr>
          </a:p>
          <a:p>
            <a:pPr lvl="0" eaLnBrk="0" fontAlgn="base" hangingPunct="0">
              <a:spcBef>
                <a:spcPct val="0"/>
              </a:spcBef>
              <a:spcAft>
                <a:spcPct val="0"/>
              </a:spcAft>
            </a:pPr>
            <a:r>
              <a:rPr lang="en-US" sz="1100" b="1" dirty="0" smtClean="0">
                <a:latin typeface="Calibri" pitchFamily="34" charset="0"/>
                <a:ea typeface="Calibri" pitchFamily="34" charset="0"/>
                <a:cs typeface="Times New Roman" pitchFamily="18" charset="0"/>
              </a:rPr>
              <a:t>Information Technology Systems/program dependencies:</a:t>
            </a:r>
            <a:endParaRPr lang="en-US" sz="1100" dirty="0" smtClean="0">
              <a:latin typeface="Arial" pitchFamily="34" charset="0"/>
            </a:endParaRPr>
          </a:p>
          <a:p>
            <a:pPr marL="228600" lvl="0" indent="-228600" eaLnBrk="0" fontAlgn="base" hangingPunct="0">
              <a:spcBef>
                <a:spcPct val="0"/>
              </a:spcBef>
              <a:spcAft>
                <a:spcPct val="0"/>
              </a:spcAft>
              <a:buFontTx/>
              <a:buAutoNum type="alphaLcPeriod"/>
            </a:pPr>
            <a:r>
              <a:rPr lang="en-US" sz="1100" u="sng" dirty="0" smtClean="0">
                <a:solidFill>
                  <a:srgbClr val="FF0000"/>
                </a:solidFill>
                <a:latin typeface="Calibri" pitchFamily="34" charset="0"/>
                <a:ea typeface="Calibri" pitchFamily="34" charset="0"/>
                <a:cs typeface="Times New Roman" pitchFamily="18" charset="0"/>
              </a:rPr>
              <a:t>PowerNet (Partially –OIT supported)</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marL="228600" lvl="0" indent="-228600" eaLnBrk="0" fontAlgn="base" hangingPunct="0">
              <a:spcBef>
                <a:spcPct val="0"/>
              </a:spcBef>
              <a:spcAft>
                <a:spcPct val="0"/>
              </a:spcAft>
              <a:buFontTx/>
              <a:buAutoNum type="alphaLcPeriod"/>
            </a:pPr>
            <a:r>
              <a:rPr lang="en-US" sz="1100" u="sng" dirty="0" smtClean="0">
                <a:solidFill>
                  <a:srgbClr val="FF0000"/>
                </a:solidFill>
                <a:latin typeface="Calibri" pitchFamily="34" charset="0"/>
                <a:ea typeface="Calibri" pitchFamily="34" charset="0"/>
                <a:cs typeface="Times New Roman" pitchFamily="18" charset="0"/>
              </a:rPr>
              <a:t>Invensys (Partially –OIT supported)</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marL="228600" lvl="0" indent="-228600" eaLnBrk="0" fontAlgn="base" hangingPunct="0">
              <a:spcBef>
                <a:spcPct val="0"/>
              </a:spcBef>
              <a:spcAft>
                <a:spcPct val="0"/>
              </a:spcAft>
              <a:buFontTx/>
              <a:buAutoNum type="alphaLcPeriod"/>
            </a:pPr>
            <a:r>
              <a:rPr lang="en-US" sz="1100" u="sng" dirty="0" smtClean="0">
                <a:solidFill>
                  <a:srgbClr val="FF0000"/>
                </a:solidFill>
                <a:latin typeface="Calibri" pitchFamily="34" charset="0"/>
                <a:ea typeface="Calibri" pitchFamily="34" charset="0"/>
                <a:cs typeface="Times New Roman" pitchFamily="18" charset="0"/>
              </a:rPr>
              <a:t>Freelance (Non-OIT supported)</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a:t>
            </a:r>
            <a:r>
              <a:rPr lang="en-US" sz="900" u="sng" dirty="0" smtClean="0">
                <a:solidFill>
                  <a:srgbClr val="FF0000"/>
                </a:solidFill>
                <a:latin typeface="Calibri" pitchFamily="34" charset="0"/>
                <a:ea typeface="Calibri" pitchFamily="34" charset="0"/>
                <a:cs typeface="Times New Roman" pitchFamily="18" charset="0"/>
              </a:rPr>
              <a:t> X</a:t>
            </a:r>
            <a:r>
              <a:rPr lang="en-US" sz="900" dirty="0" smtClean="0">
                <a:latin typeface="Calibri" pitchFamily="34" charset="0"/>
                <a:ea typeface="Calibri" pitchFamily="34" charset="0"/>
                <a:cs typeface="Times New Roman" pitchFamily="18" charset="0"/>
              </a:rPr>
              <a:t> </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marL="228600" lvl="0" indent="-228600" eaLnBrk="0" fontAlgn="base" hangingPunct="0">
              <a:spcBef>
                <a:spcPct val="0"/>
              </a:spcBef>
              <a:spcAft>
                <a:spcPct val="0"/>
              </a:spcAft>
              <a:buFontTx/>
              <a:buAutoNum type="alphaLcPeriod"/>
            </a:pPr>
            <a:r>
              <a:rPr lang="en-US" sz="1100" u="sng" dirty="0" smtClean="0">
                <a:solidFill>
                  <a:srgbClr val="FF0000"/>
                </a:solidFill>
                <a:latin typeface="Calibri" pitchFamily="34" charset="0"/>
                <a:ea typeface="Calibri" pitchFamily="34" charset="0"/>
                <a:cs typeface="Times New Roman" pitchFamily="18" charset="0"/>
              </a:rPr>
              <a:t>DCS (Non-OIT supported)</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marL="228600" lvl="0" indent="-228600" eaLnBrk="0" fontAlgn="base" hangingPunct="0">
              <a:spcBef>
                <a:spcPct val="0"/>
              </a:spcBef>
              <a:spcAft>
                <a:spcPct val="0"/>
              </a:spcAft>
              <a:buFontTx/>
              <a:buAutoNum type="alphaLcPeriod"/>
            </a:pPr>
            <a:r>
              <a:rPr lang="en-US" sz="1100" u="sng" dirty="0" smtClean="0">
                <a:solidFill>
                  <a:srgbClr val="FF0000"/>
                </a:solidFill>
                <a:latin typeface="Calibri" pitchFamily="34" charset="0"/>
                <a:ea typeface="Calibri" pitchFamily="34" charset="0"/>
                <a:cs typeface="Times New Roman" pitchFamily="18" charset="0"/>
              </a:rPr>
              <a:t>CEM (Non-OIT supported)</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marL="228600" lvl="0" indent="-228600" eaLnBrk="0" fontAlgn="base" hangingPunct="0">
              <a:spcBef>
                <a:spcPct val="0"/>
              </a:spcBef>
              <a:spcAft>
                <a:spcPct val="0"/>
              </a:spcAft>
              <a:buFontTx/>
              <a:buAutoNum type="alphaLcPeriod"/>
            </a:pPr>
            <a:r>
              <a:rPr lang="en-US" sz="1100" u="sng" dirty="0" smtClean="0">
                <a:solidFill>
                  <a:srgbClr val="FF0000"/>
                </a:solidFill>
                <a:latin typeface="Calibri" pitchFamily="34" charset="0"/>
                <a:ea typeface="Calibri" pitchFamily="34" charset="0"/>
                <a:cs typeface="Times New Roman" pitchFamily="18" charset="0"/>
              </a:rPr>
              <a:t>Internet system</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marL="228600" lvl="0" indent="-228600" eaLnBrk="0" fontAlgn="base" hangingPunct="0">
              <a:spcBef>
                <a:spcPct val="0"/>
              </a:spcBef>
              <a:spcAft>
                <a:spcPct val="0"/>
              </a:spcAft>
              <a:buFontTx/>
              <a:buAutoNum type="alphaLcPeriod"/>
            </a:pPr>
            <a:r>
              <a:rPr lang="en-US" sz="1100" u="sng" dirty="0" smtClean="0">
                <a:solidFill>
                  <a:srgbClr val="FF0000"/>
                </a:solidFill>
                <a:latin typeface="Calibri" pitchFamily="34" charset="0"/>
                <a:ea typeface="Calibri" pitchFamily="34" charset="0"/>
                <a:cs typeface="Times New Roman" pitchFamily="18" charset="0"/>
              </a:rPr>
              <a:t>Phone service</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p>
          <a:p>
            <a:pPr lvl="1" eaLnBrk="0" fontAlgn="base" hangingPunct="0">
              <a:spcBef>
                <a:spcPct val="0"/>
              </a:spcBef>
              <a:spcAft>
                <a:spcPct val="0"/>
              </a:spcAft>
            </a:pPr>
            <a:endParaRPr lang="en-US" sz="1100" dirty="0" smtClean="0">
              <a:latin typeface="Arial" pitchFamily="34" charset="0"/>
            </a:endParaRPr>
          </a:p>
          <a:p>
            <a:pPr lvl="0" eaLnBrk="0" fontAlgn="base" hangingPunct="0">
              <a:spcBef>
                <a:spcPct val="0"/>
              </a:spcBef>
              <a:spcAft>
                <a:spcPct val="0"/>
              </a:spcAft>
            </a:pPr>
            <a:r>
              <a:rPr lang="en-US" sz="1100" b="1" dirty="0" smtClean="0">
                <a:latin typeface="Calibri" pitchFamily="34" charset="0"/>
                <a:ea typeface="Calibri" pitchFamily="34" charset="0"/>
                <a:cs typeface="Times New Roman" pitchFamily="18" charset="0"/>
              </a:rPr>
              <a:t>Funding dependencies (routine funding needs and emergency funding needs):</a:t>
            </a:r>
            <a:endParaRPr lang="en-US" sz="1100" dirty="0" smtClean="0">
              <a:latin typeface="Arial" pitchFamily="34" charset="0"/>
            </a:endParaRPr>
          </a:p>
          <a:p>
            <a:pPr lvl="0" eaLnBrk="0" fontAlgn="base" hangingPunct="0">
              <a:spcBef>
                <a:spcPct val="0"/>
              </a:spcBef>
              <a:spcAft>
                <a:spcPct val="0"/>
              </a:spcAft>
            </a:pPr>
            <a:r>
              <a:rPr lang="en-US" sz="1100" dirty="0" smtClean="0">
                <a:solidFill>
                  <a:srgbClr val="FF0000"/>
                </a:solidFill>
                <a:latin typeface="Calibri" pitchFamily="34" charset="0"/>
                <a:ea typeface="Calibri" pitchFamily="34" charset="0"/>
                <a:cs typeface="Times New Roman" pitchFamily="18" charset="0"/>
              </a:rPr>
              <a:t>a. </a:t>
            </a:r>
            <a:r>
              <a:rPr lang="en-US" sz="1100" u="sng" dirty="0" smtClean="0">
                <a:solidFill>
                  <a:srgbClr val="FF0000"/>
                </a:solidFill>
                <a:latin typeface="Calibri" pitchFamily="34" charset="0"/>
                <a:ea typeface="Calibri" pitchFamily="34" charset="0"/>
                <a:cs typeface="Times New Roman" pitchFamily="18" charset="0"/>
              </a:rPr>
              <a:t>Emergency Contractor payment (reconstruction/labor)</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lvl="0" eaLnBrk="0" fontAlgn="base" hangingPunct="0">
              <a:spcBef>
                <a:spcPct val="0"/>
              </a:spcBef>
              <a:spcAft>
                <a:spcPct val="0"/>
              </a:spcAft>
            </a:pPr>
            <a:r>
              <a:rPr lang="en-US" sz="1100" dirty="0" smtClean="0">
                <a:solidFill>
                  <a:srgbClr val="FF0000"/>
                </a:solidFill>
                <a:latin typeface="Calibri" pitchFamily="34" charset="0"/>
                <a:ea typeface="Calibri" pitchFamily="34" charset="0"/>
                <a:cs typeface="Times New Roman" pitchFamily="18" charset="0"/>
              </a:rPr>
              <a:t>b. </a:t>
            </a:r>
            <a:r>
              <a:rPr lang="en-US" sz="1100" u="sng" dirty="0" smtClean="0">
                <a:solidFill>
                  <a:srgbClr val="FF0000"/>
                </a:solidFill>
                <a:latin typeface="Calibri" pitchFamily="34" charset="0"/>
                <a:ea typeface="Calibri" pitchFamily="34" charset="0"/>
                <a:cs typeface="Times New Roman" pitchFamily="18" charset="0"/>
              </a:rPr>
              <a:t>Emergency Rental equipment (generators/boilers/etc)</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lvl="0" eaLnBrk="0" fontAlgn="base" hangingPunct="0">
              <a:spcBef>
                <a:spcPct val="0"/>
              </a:spcBef>
              <a:spcAft>
                <a:spcPct val="0"/>
              </a:spcAft>
            </a:pPr>
            <a:r>
              <a:rPr lang="en-US" sz="1100" dirty="0" smtClean="0">
                <a:solidFill>
                  <a:srgbClr val="FF0000"/>
                </a:solidFill>
                <a:latin typeface="Calibri" pitchFamily="34" charset="0"/>
                <a:ea typeface="Calibri" pitchFamily="34" charset="0"/>
                <a:cs typeface="Times New Roman" pitchFamily="18" charset="0"/>
              </a:rPr>
              <a:t>c. </a:t>
            </a:r>
            <a:r>
              <a:rPr lang="en-US" sz="1100" u="sng" dirty="0" smtClean="0">
                <a:solidFill>
                  <a:srgbClr val="FF0000"/>
                </a:solidFill>
                <a:latin typeface="Calibri" pitchFamily="34" charset="0"/>
                <a:ea typeface="Calibri" pitchFamily="34" charset="0"/>
                <a:cs typeface="Times New Roman" pitchFamily="18" charset="0"/>
              </a:rPr>
              <a:t>Emergency Purchases of major equipment replacement</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a:p>
            <a:pPr lvl="0" eaLnBrk="0" fontAlgn="base" hangingPunct="0">
              <a:spcBef>
                <a:spcPct val="0"/>
              </a:spcBef>
              <a:spcAft>
                <a:spcPct val="0"/>
              </a:spcAft>
            </a:pPr>
            <a:r>
              <a:rPr lang="en-US" sz="1100" dirty="0" smtClean="0">
                <a:solidFill>
                  <a:srgbClr val="FF0000"/>
                </a:solidFill>
                <a:latin typeface="Calibri" pitchFamily="34" charset="0"/>
                <a:ea typeface="Calibri" pitchFamily="34" charset="0"/>
                <a:cs typeface="Times New Roman" pitchFamily="18" charset="0"/>
              </a:rPr>
              <a:t>d. </a:t>
            </a:r>
            <a:r>
              <a:rPr lang="en-US" sz="1100" u="sng" dirty="0" smtClean="0">
                <a:solidFill>
                  <a:srgbClr val="FF0000"/>
                </a:solidFill>
                <a:latin typeface="Calibri" pitchFamily="34" charset="0"/>
                <a:ea typeface="Calibri" pitchFamily="34" charset="0"/>
                <a:cs typeface="Times New Roman" pitchFamily="18" charset="0"/>
              </a:rPr>
              <a:t>Overtime payment during major emergency recovery</a:t>
            </a:r>
            <a:r>
              <a:rPr lang="en-US" sz="11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Instruction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r>
              <a:rPr lang="en-US" sz="900" dirty="0" smtClean="0">
                <a:latin typeface="Calibri" pitchFamily="34" charset="0"/>
                <a:ea typeface="Calibri" pitchFamily="34" charset="0"/>
                <a:cs typeface="Times New Roman" pitchFamily="18" charset="0"/>
              </a:rPr>
              <a:t>    Research </a:t>
            </a:r>
            <a:r>
              <a:rPr lang="en-US" sz="900" u="sng" dirty="0" smtClean="0">
                <a:solidFill>
                  <a:srgbClr val="FF0000"/>
                </a:solidFill>
                <a:latin typeface="Calibri" pitchFamily="34" charset="0"/>
                <a:ea typeface="Calibri" pitchFamily="34" charset="0"/>
                <a:cs typeface="Times New Roman" pitchFamily="18" charset="0"/>
              </a:rPr>
              <a:t>X</a:t>
            </a:r>
            <a:r>
              <a:rPr lang="en-US" sz="900" u="sng" dirty="0" smtClean="0">
                <a:latin typeface="Calibri" pitchFamily="34" charset="0"/>
                <a:ea typeface="Calibri" pitchFamily="34" charset="0"/>
                <a:cs typeface="Times New Roman" pitchFamily="18" charset="0"/>
              </a:rPr>
              <a:t>	</a:t>
            </a:r>
            <a:endParaRPr lang="en-US" sz="1100" dirty="0" smtClean="0">
              <a:latin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81000" y="304800"/>
            <a:ext cx="8458200" cy="56477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 Please list any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critical personnel</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(intra-departmental), by title, with special skills (not easily replaceable) that would be critical during an effort to recover your processes following an outage event: </a:t>
            </a:r>
          </a:p>
          <a:p>
            <a:pPr marL="0" marR="0" lvl="0" indent="0" algn="just" defTabSz="914400" rtl="0" eaLnBrk="1" fontAlgn="base" latinLnBrk="0" hangingPunct="1">
              <a:lnSpc>
                <a:spcPct val="100000"/>
              </a:lnSpc>
              <a:spcBef>
                <a:spcPct val="0"/>
              </a:spcBef>
              <a:spcAft>
                <a:spcPct val="0"/>
              </a:spcAft>
              <a:buClrTx/>
              <a:buSzTx/>
              <a:tabLst/>
            </a:pP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Director &amp; Asst. Director of Utilities</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Mechanical Engineer</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Electrical Engineer</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Sr. Environmental Specialist</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Operations Supervisor</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Maintenance Supervisor</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Sr. Controls Technician</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Systems &amp; Controls Supervisor</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(2) A-Technician-Controls	</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(4) A-Technicians-Systems</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228600" marR="0" lvl="0" indent="-228600" algn="just" defTabSz="914400" rtl="0" eaLnBrk="1" fontAlgn="base" latinLnBrk="0" hangingPunct="1">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 List i</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nternal supply chain dependencies </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(not including Facility/OIT/Funding)</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Central Receiving</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lphaLcPeriod"/>
              <a:tabLst/>
            </a:pP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I</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228600" marR="0" lvl="0" indent="-228600" algn="just"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List your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external supply chain dependencies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(example: suppliers/contractors) that you rely on to carry out your critical processes:</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Centerline Mechanical Contracting, Inc.</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Koontz Wagner Electrical Co. Inc.</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GE Marshall</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HRP Construction</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Peerless-Midwest, Inc.</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Havel</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Buckeye Industrial Mining Co., Inc.</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AEP</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Energy USA</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NIPSCO</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81000" y="381000"/>
            <a:ext cx="83820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just" defTabSz="914400" rtl="0" eaLnBrk="1" fontAlgn="base" latinLnBrk="0" hangingPunct="1">
              <a:lnSpc>
                <a:spcPct val="100000"/>
              </a:lnSpc>
              <a:spcBef>
                <a:spcPct val="0"/>
              </a:spcBef>
              <a:spcAft>
                <a:spcPct val="0"/>
              </a:spcAft>
              <a:buClrTx/>
              <a:buSzTx/>
              <a:buAutoNum type="arabicPeriod" startAt="7"/>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List your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internal</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stakeholders (University departmental customers) who rely on your critical processes (your deliverables):</a:t>
            </a:r>
          </a:p>
          <a:p>
            <a:pPr marL="228600" marR="0" lvl="0" indent="-228600" algn="just" defTabSz="914400" rtl="0" eaLnBrk="1" fontAlgn="base" latinLnBrk="0" hangingPunct="1">
              <a:lnSpc>
                <a:spcPct val="100000"/>
              </a:lnSpc>
              <a:spcBef>
                <a:spcPct val="0"/>
              </a:spcBef>
              <a:spcAft>
                <a:spcPct val="0"/>
              </a:spcAft>
              <a:buClrTx/>
              <a:buSzTx/>
              <a:tabLst/>
            </a:pP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All University Departments</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1" fontAlgn="base" latinLnBrk="0" hangingPunct="1">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900" u="sng" dirty="0" smtClean="0">
              <a:latin typeface="Calibri" pitchFamily="34" charset="0"/>
              <a:ea typeface="Calibri" pitchFamily="34" charset="0"/>
              <a:cs typeface="Times New Roman" pitchFamily="18" charset="0"/>
            </a:endParaRPr>
          </a:p>
          <a:p>
            <a:pPr marL="228600" marR="0" lvl="0" indent="-228600" algn="just" defTabSz="914400" rtl="0" eaLnBrk="1" fontAlgn="base" latinLnBrk="0" hangingPunct="1">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List your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external</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stakeholders who rely on your critical processes:</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100" dirty="0" smtClean="0">
              <a:latin typeface="Calibri" pitchFamily="34" charset="0"/>
              <a:ea typeface="Calibri" pitchFamily="34" charset="0"/>
              <a:cs typeface="Times New Roman" pitchFamily="18"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All students and their families</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Notre Dame Community and Guests</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228600" marR="0" lvl="0" indent="-228600" algn="just"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startAt="8"/>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Please list any IT-related data that is continuously collected and must be maintained </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during</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 outage (data collection that cannot be interrupted without irrevocable consequences):  </a:t>
            </a:r>
          </a:p>
          <a:p>
            <a:pPr marL="228600" marR="0" lvl="0" indent="-228600" algn="just" defTabSz="914400" rtl="0" eaLnBrk="0" fontAlgn="base" latinLnBrk="0" hangingPunct="0">
              <a:lnSpc>
                <a:spcPct val="100000"/>
              </a:lnSpc>
              <a:spcBef>
                <a:spcPct val="0"/>
              </a:spcBef>
              <a:spcAft>
                <a:spcPct val="0"/>
              </a:spcAft>
              <a:buClrTx/>
              <a:buSzTx/>
              <a:buAutoNum type="arabicPeriod" startAt="8"/>
              <a:tabLst/>
            </a:pPr>
            <a:endParaRPr lang="en-US" sz="1100" dirty="0" smtClean="0">
              <a:latin typeface="Calibri" pitchFamily="34" charset="0"/>
              <a:ea typeface="Calibri" pitchFamily="34" charset="0"/>
              <a:cs typeface="Times New Roman" pitchFamily="18" charset="0"/>
            </a:endParaRPr>
          </a:p>
          <a:p>
            <a:pPr marL="228600" marR="0" lvl="0" indent="-228600" algn="just" defTabSz="914400" rtl="0" eaLnBrk="0" fontAlgn="base" latinLnBrk="0" hangingPunct="0">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N/A</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228600" marR="0" lvl="0" indent="-228600" algn="just"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rabicPeriod" startAt="9"/>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List any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periods of times</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(i.e. time of year or semester, or specific events) that your dependencies are greater than usual from a time standpoint (we are looking for high demand and high expectation occurrences):</a:t>
            </a:r>
          </a:p>
          <a:p>
            <a:pPr marL="228600" marR="0" lvl="0" indent="-228600" algn="just" defTabSz="914400" rtl="0" eaLnBrk="0" fontAlgn="base" latinLnBrk="0" hangingPunct="0">
              <a:lnSpc>
                <a:spcPct val="100000"/>
              </a:lnSpc>
              <a:spcBef>
                <a:spcPct val="0"/>
              </a:spcBef>
              <a:spcAft>
                <a:spcPct val="0"/>
              </a:spcAft>
              <a:buClrTx/>
              <a:buSzTx/>
              <a:buAutoNum type="arabicPeriod" startAt="9"/>
              <a:tabLst/>
            </a:pPr>
            <a:endParaRPr lang="en-US" sz="1100" dirty="0" smtClean="0">
              <a:latin typeface="Calibri" pitchFamily="34" charset="0"/>
              <a:ea typeface="Calibri" pitchFamily="34" charset="0"/>
              <a:cs typeface="Times New Roman" pitchFamily="18" charset="0"/>
            </a:endParaRPr>
          </a:p>
          <a:p>
            <a:pPr marL="228600" marR="0" lvl="0" indent="-228600" algn="just" defTabSz="914400" rtl="0" eaLnBrk="0" fontAlgn="base" latinLnBrk="0" hangingPunct="0">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Peek winter days with low temperatures, &lt;32F</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Peek summer days, temps above 90F</a:t>
            </a: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X</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lang="en-US" sz="1100" dirty="0" smtClean="0">
              <a:latin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AutoNum type="alphaLcPeriod"/>
              <a:tabLst/>
            </a:pPr>
            <a:r>
              <a:rPr kumimoji="0" lang="en-US"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Instruction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Research </a:t>
            </a:r>
            <a:r>
              <a:rPr kumimoji="0" lang="en-US" sz="9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457200" y="381000"/>
            <a:ext cx="8229600" cy="52475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Applicable Terminology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Business Continuity:	</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ability of an organization to provide service and support for its customers and to maintain its viability before, during, 		and after an interruption of normal processes.</a:t>
            </a:r>
            <a:r>
              <a:rPr kumimoji="0" lang="en-US"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Business Continuity Plan:	Process of developing and documenting arrangements and procedures that enable the institution to respond to an 		event that lasts for an unacceptable period of time and return to performing its critical functions after an interruption.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Business Impact Analysis:</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 process designed to prioritize business functions by assessing the potential quantitative (financial) and Qualitative 		(non-financial) impact that might result if the University was to experience a business interruption.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Critical Processes/ Functions:</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critical operational and/or business support functions that could not be interrupted or unavailable for more than a 		mandated or pre-determined timeframe without significantly jeopardizing the University’s ability to provide research 		and instruction.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Dependency:</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reliance or interaction of one activity or process upon another.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Event:		Any occurrence that may lead to a business continuity incident.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Impact:</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effect, acceptable or unacceptable, of an event on the University.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Loss:		Unrecoverable resources that are redirected or removed as a result of an event.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Outage:</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interruption of automated processing systems, infrastructure, support services, or essential business operations, 		which may result, in the University’s inability to provide services for some period of time.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Prioritization:		The ordering of critical processes and their dependencies established during the Business Impact Analysis phase.  The 		business continuity plans will be implemented in the order necessary at the time of the event.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Recovery:</a:t>
            </a: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Implementing the prioritized actions required to return the processes and functions to operational stability following an 		interruption. </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chor="t">
            <a:noAutofit/>
          </a:bodyPr>
          <a:lstStyle/>
          <a:p>
            <a:r>
              <a:rPr lang="en-US" sz="3400" b="1" dirty="0" smtClean="0"/>
              <a:t>The Need For Business Continuity Planning</a:t>
            </a:r>
            <a:endParaRPr lang="en-US" sz="3400" b="1" dirty="0"/>
          </a:p>
        </p:txBody>
      </p:sp>
      <p:sp>
        <p:nvSpPr>
          <p:cNvPr id="5" name="Text Placeholder 4"/>
          <p:cNvSpPr>
            <a:spLocks noGrp="1"/>
          </p:cNvSpPr>
          <p:nvPr>
            <p:ph type="body" sz="quarter" idx="3"/>
          </p:nvPr>
        </p:nvSpPr>
        <p:spPr>
          <a:xfrm>
            <a:off x="838200" y="914400"/>
            <a:ext cx="7775575" cy="609600"/>
          </a:xfrm>
        </p:spPr>
        <p:txBody>
          <a:bodyPr anchor="t">
            <a:normAutofit/>
          </a:bodyPr>
          <a:lstStyle/>
          <a:p>
            <a:pPr algn="ctr"/>
            <a:r>
              <a:rPr lang="en-US" sz="2600" dirty="0" smtClean="0"/>
              <a:t>Scenario #2</a:t>
            </a:r>
            <a:endParaRPr lang="en-US" sz="2600" dirty="0"/>
          </a:p>
        </p:txBody>
      </p:sp>
      <p:sp>
        <p:nvSpPr>
          <p:cNvPr id="6" name="Content Placeholder 5"/>
          <p:cNvSpPr>
            <a:spLocks noGrp="1"/>
          </p:cNvSpPr>
          <p:nvPr>
            <p:ph sz="quarter" idx="4"/>
          </p:nvPr>
        </p:nvSpPr>
        <p:spPr>
          <a:xfrm>
            <a:off x="685800" y="1600200"/>
            <a:ext cx="7775575" cy="2209800"/>
          </a:xfrm>
        </p:spPr>
        <p:txBody>
          <a:bodyPr>
            <a:normAutofit fontScale="92500"/>
          </a:bodyPr>
          <a:lstStyle/>
          <a:p>
            <a:pPr marL="0" indent="0" algn="just">
              <a:buNone/>
            </a:pPr>
            <a:r>
              <a:rPr lang="en-US" dirty="0" smtClean="0"/>
              <a:t>It  is  late April,  only a few weeks prior to final exams and the onset of commencement activities.  A cyber-deviant group has successfully infiltrated the University’s Network and Banner Systems and shut them down. You are being asked by your superiors to maintain  your critical processes so that the remainder of the semester and all commencement activities are not delayed.</a:t>
            </a:r>
          </a:p>
          <a:p>
            <a:pPr algn="just">
              <a:buNone/>
            </a:pPr>
            <a:endParaRPr lang="en-US" sz="1600" dirty="0" smtClean="0"/>
          </a:p>
        </p:txBody>
      </p:sp>
      <p:sp>
        <p:nvSpPr>
          <p:cNvPr id="9" name="TextBox 8"/>
          <p:cNvSpPr txBox="1"/>
          <p:nvPr/>
        </p:nvSpPr>
        <p:spPr>
          <a:xfrm>
            <a:off x="838200" y="3886200"/>
            <a:ext cx="7315200" cy="2677656"/>
          </a:xfrm>
          <a:prstGeom prst="rect">
            <a:avLst/>
          </a:prstGeom>
          <a:noFill/>
        </p:spPr>
        <p:txBody>
          <a:bodyPr wrap="square" rtlCol="0">
            <a:spAutoFit/>
          </a:bodyPr>
          <a:lstStyle/>
          <a:p>
            <a:pPr lvl="1" indent="-457200" algn="just">
              <a:buFont typeface="Arial" pitchFamily="34" charset="0"/>
              <a:buChar char="•"/>
            </a:pPr>
            <a:r>
              <a:rPr lang="en-US" sz="2400" dirty="0" smtClean="0">
                <a:solidFill>
                  <a:srgbClr val="FF0000"/>
                </a:solidFill>
              </a:rPr>
              <a:t>Which of your processes rely on the Network or Banner Systems?</a:t>
            </a:r>
          </a:p>
          <a:p>
            <a:pPr lvl="1" indent="-457200" algn="just">
              <a:buFont typeface="Arial" pitchFamily="34" charset="0"/>
              <a:buChar char="•"/>
            </a:pPr>
            <a:r>
              <a:rPr lang="en-US" sz="2400" dirty="0" smtClean="0">
                <a:solidFill>
                  <a:srgbClr val="FF0000"/>
                </a:solidFill>
              </a:rPr>
              <a:t>How  long will these systems be down?</a:t>
            </a:r>
          </a:p>
          <a:p>
            <a:pPr lvl="1" indent="-457200" algn="just">
              <a:buFont typeface="Arial" pitchFamily="34" charset="0"/>
              <a:buChar char="•"/>
            </a:pPr>
            <a:r>
              <a:rPr lang="en-US" sz="2400" dirty="0" smtClean="0">
                <a:solidFill>
                  <a:srgbClr val="FF0000"/>
                </a:solidFill>
              </a:rPr>
              <a:t>What  is your plan for proceeding  without  them?  </a:t>
            </a:r>
          </a:p>
          <a:p>
            <a:pPr lvl="1" indent="-457200" algn="just">
              <a:buFont typeface="Arial" pitchFamily="34" charset="0"/>
              <a:buChar char="•"/>
            </a:pPr>
            <a:r>
              <a:rPr lang="en-US" sz="2400" dirty="0" smtClean="0">
                <a:solidFill>
                  <a:srgbClr val="FF0000"/>
                </a:solidFill>
              </a:rPr>
              <a:t>Is OIT aware of how much you rely on these services and the potential consequences that may result?  </a:t>
            </a:r>
          </a:p>
          <a:p>
            <a:pPr indent="-457200">
              <a:buFont typeface="Arial" pitchFamily="34" charset="0"/>
              <a:buChar cha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 calcmode="lin" valueType="num">
                                      <p:cBhvr additive="base">
                                        <p:cTn id="2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additive="base">
                                        <p:cTn id="2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9"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14400" y="533400"/>
            <a:ext cx="7772400" cy="715962"/>
          </a:xfrm>
        </p:spPr>
        <p:txBody>
          <a:bodyPr anchor="t">
            <a:normAutofit fontScale="90000"/>
          </a:bodyPr>
          <a:lstStyle/>
          <a:p>
            <a:pPr algn="ctr" eaLnBrk="1" hangingPunct="1"/>
            <a:r>
              <a:rPr lang="en-US" b="1" i="1" dirty="0" smtClean="0"/>
              <a:t>Business Continuity</a:t>
            </a:r>
            <a:r>
              <a:rPr lang="en-US" dirty="0" smtClean="0"/>
              <a:t> </a:t>
            </a:r>
          </a:p>
        </p:txBody>
      </p:sp>
      <p:sp>
        <p:nvSpPr>
          <p:cNvPr id="9219" name="Content Placeholder 2"/>
          <p:cNvSpPr>
            <a:spLocks noGrp="1"/>
          </p:cNvSpPr>
          <p:nvPr>
            <p:ph sz="quarter" idx="1"/>
          </p:nvPr>
        </p:nvSpPr>
        <p:spPr>
          <a:xfrm>
            <a:off x="457200" y="1219200"/>
            <a:ext cx="8229600" cy="4419600"/>
          </a:xfrm>
        </p:spPr>
        <p:txBody>
          <a:bodyPr>
            <a:noAutofit/>
          </a:bodyPr>
          <a:lstStyle/>
          <a:p>
            <a:pPr algn="ctr" eaLnBrk="1" hangingPunct="1">
              <a:buFont typeface="Wingdings 2" pitchFamily="18" charset="2"/>
              <a:buNone/>
            </a:pPr>
            <a:r>
              <a:rPr lang="en-US" sz="4000" i="1" dirty="0" smtClean="0"/>
              <a:t>	</a:t>
            </a:r>
          </a:p>
          <a:p>
            <a:pPr algn="ctr" eaLnBrk="1" hangingPunct="1">
              <a:buFont typeface="Wingdings 2" pitchFamily="18" charset="2"/>
              <a:buNone/>
            </a:pPr>
            <a:r>
              <a:rPr lang="en-US" sz="4000" i="1" dirty="0" smtClean="0">
                <a:solidFill>
                  <a:srgbClr val="00B050"/>
                </a:solidFill>
              </a:rPr>
              <a:t>The ability of an organization to provide service and support for its stakeholders and to maintain its viability before, during, and after an interruption of normal processes.  </a:t>
            </a:r>
          </a:p>
          <a:p>
            <a:pPr algn="just">
              <a:buNone/>
            </a:pPr>
            <a:r>
              <a:rPr lang="en-US" sz="4000" i="1" dirty="0" smtClean="0">
                <a:solidFill>
                  <a:srgbClr val="00B050"/>
                </a:solidFill>
              </a:rPr>
              <a:t>	</a:t>
            </a:r>
          </a:p>
          <a:p>
            <a:pPr algn="just">
              <a:buNone/>
            </a:pPr>
            <a:r>
              <a:rPr lang="en-US" sz="4000" i="1" dirty="0" smtClean="0">
                <a:solidFill>
                  <a:srgbClr val="00B050"/>
                </a:solidFill>
                <a:latin typeface="Arial" charset="0"/>
                <a:ea typeface="Calibri" pitchFamily="34" charset="0"/>
                <a:cs typeface="Times New Roman" pitchFamily="18" charset="0"/>
              </a:rPr>
              <a:t>	</a:t>
            </a:r>
            <a:endParaRPr lang="en-US" sz="4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419600"/>
            <a:ext cx="8534400" cy="2246769"/>
          </a:xfrm>
          <a:prstGeom prst="rect">
            <a:avLst/>
          </a:prstGeom>
          <a:noFill/>
        </p:spPr>
        <p:txBody>
          <a:bodyPr wrap="square" rtlCol="0">
            <a:spAutoFit/>
          </a:bodyPr>
          <a:lstStyle/>
          <a:p>
            <a:pPr marL="0" lvl="1" algn="just"/>
            <a:r>
              <a:rPr lang="en-US" sz="1400" b="1" dirty="0" smtClean="0">
                <a:latin typeface="Arial" charset="0"/>
              </a:rPr>
              <a:t>Resilience:</a:t>
            </a:r>
            <a:r>
              <a:rPr lang="en-US" sz="1400" dirty="0" smtClean="0">
                <a:latin typeface="Arial" charset="0"/>
              </a:rPr>
              <a:t> The ability to absorb the impact of a business interruption, and continue to provide a minimum acceptable level of service.  A business culture is created that encourages resilience building as an ongoing practice aimed to strengthen infrastructures and plans.  This serves to minimize a recovery stage time or eliminate the need to experience a recovery stage altogether.</a:t>
            </a:r>
          </a:p>
          <a:p>
            <a:pPr marL="0" lvl="1" algn="just"/>
            <a:endParaRPr lang="en-US" sz="1400" dirty="0" smtClean="0">
              <a:latin typeface="Arial" charset="0"/>
            </a:endParaRPr>
          </a:p>
          <a:p>
            <a:pPr marL="0" lvl="1" algn="just"/>
            <a:r>
              <a:rPr lang="en-US" sz="1400" dirty="0" smtClean="0">
                <a:latin typeface="Arial" charset="0"/>
              </a:rPr>
              <a:t>Emergency </a:t>
            </a:r>
            <a:r>
              <a:rPr lang="en-US" sz="1400" b="1" dirty="0" smtClean="0">
                <a:latin typeface="Arial" charset="0"/>
              </a:rPr>
              <a:t>Response:</a:t>
            </a:r>
            <a:r>
              <a:rPr lang="en-US" sz="1400" dirty="0" smtClean="0">
                <a:latin typeface="Arial" charset="0"/>
              </a:rPr>
              <a:t> The immediate reaction and response to an emergency situation focusing on ensuring life safety, minimizing property damage and reducing the severity of an incident.</a:t>
            </a:r>
          </a:p>
          <a:p>
            <a:pPr marL="0" lvl="1" algn="just"/>
            <a:endParaRPr lang="en-US" sz="1400" dirty="0" smtClean="0">
              <a:latin typeface="Arial" charset="0"/>
            </a:endParaRPr>
          </a:p>
          <a:p>
            <a:pPr marL="0" lvl="1" algn="just"/>
            <a:r>
              <a:rPr lang="en-US" sz="1400" b="1" dirty="0" smtClean="0">
                <a:latin typeface="Arial" charset="0"/>
              </a:rPr>
              <a:t>Recovery: </a:t>
            </a:r>
            <a:r>
              <a:rPr lang="en-US" sz="1400" dirty="0" smtClean="0">
                <a:latin typeface="Arial" charset="0"/>
              </a:rPr>
              <a:t> Implementing prioritized actions that are required to return a process and its support functions to operational stability following an interruption.  </a:t>
            </a:r>
            <a:endParaRPr lang="en-US" dirty="0"/>
          </a:p>
        </p:txBody>
      </p:sp>
      <p:graphicFrame>
        <p:nvGraphicFramePr>
          <p:cNvPr id="6" name="Diagram 5"/>
          <p:cNvGraphicFramePr/>
          <p:nvPr/>
        </p:nvGraphicFramePr>
        <p:xfrm>
          <a:off x="1524000" y="228600"/>
          <a:ext cx="62484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70933" y="152400"/>
            <a:ext cx="8513234" cy="889000"/>
          </a:xfrm>
        </p:spPr>
        <p:txBody>
          <a:bodyPr/>
          <a:lstStyle/>
          <a:p>
            <a:pPr algn="ctr" eaLnBrk="1" hangingPunct="1"/>
            <a:r>
              <a:rPr lang="en-US" sz="3200" b="1" i="1" dirty="0" smtClean="0">
                <a:solidFill>
                  <a:srgbClr val="3366FF"/>
                </a:solidFill>
              </a:rPr>
              <a:t>Business Continuity – A Time-Line Perspective</a:t>
            </a:r>
          </a:p>
        </p:txBody>
      </p:sp>
      <p:sp>
        <p:nvSpPr>
          <p:cNvPr id="4098" name="Slide Number Placeholder 5"/>
          <p:cNvSpPr>
            <a:spLocks noGrp="1"/>
          </p:cNvSpPr>
          <p:nvPr>
            <p:ph type="sldNum" sz="quarter" idx="12"/>
          </p:nvPr>
        </p:nvSpPr>
        <p:spPr>
          <a:xfrm>
            <a:off x="3469923" y="6386514"/>
            <a:ext cx="3754966" cy="276225"/>
          </a:xfrm>
          <a:solidFill>
            <a:srgbClr val="FFC000"/>
          </a:solidFill>
        </p:spPr>
        <p:txBody>
          <a:bodyPr/>
          <a:lstStyle/>
          <a:p>
            <a:pPr>
              <a:defRPr/>
            </a:pPr>
            <a:r>
              <a:rPr lang="en-US" dirty="0"/>
              <a:t>Critical Time Period</a:t>
            </a:r>
          </a:p>
        </p:txBody>
      </p:sp>
      <p:sp>
        <p:nvSpPr>
          <p:cNvPr id="8196" name="Rectangle 3"/>
          <p:cNvSpPr>
            <a:spLocks noChangeArrowheads="1"/>
          </p:cNvSpPr>
          <p:nvPr/>
        </p:nvSpPr>
        <p:spPr bwMode="auto">
          <a:xfrm>
            <a:off x="1322212" y="6337300"/>
            <a:ext cx="601831" cy="274434"/>
          </a:xfrm>
          <a:prstGeom prst="rect">
            <a:avLst/>
          </a:prstGeom>
          <a:noFill/>
          <a:ln w="9525">
            <a:noFill/>
            <a:miter lim="800000"/>
            <a:headEnd/>
            <a:tailEnd/>
          </a:ln>
        </p:spPr>
        <p:txBody>
          <a:bodyPr wrap="none" lIns="88900" tIns="44450" rIns="88900" bIns="44450">
            <a:spAutoFit/>
          </a:bodyPr>
          <a:lstStyle/>
          <a:p>
            <a:pPr defTabSz="887413"/>
            <a:r>
              <a:rPr lang="en-US" sz="1200" dirty="0" smtClean="0">
                <a:solidFill>
                  <a:srgbClr val="FF9900"/>
                </a:solidFill>
                <a:latin typeface="Arial" charset="0"/>
              </a:rPr>
              <a:t>Time  </a:t>
            </a:r>
            <a:endParaRPr lang="en-US" sz="1200" dirty="0">
              <a:solidFill>
                <a:srgbClr val="FF9900"/>
              </a:solidFill>
              <a:latin typeface="Arial" charset="0"/>
            </a:endParaRPr>
          </a:p>
        </p:txBody>
      </p:sp>
      <p:sp>
        <p:nvSpPr>
          <p:cNvPr id="8197" name="Rectangle 9"/>
          <p:cNvSpPr>
            <a:spLocks noChangeArrowheads="1"/>
          </p:cNvSpPr>
          <p:nvPr/>
        </p:nvSpPr>
        <p:spPr bwMode="auto">
          <a:xfrm>
            <a:off x="6450190" y="6340475"/>
            <a:ext cx="179601" cy="274434"/>
          </a:xfrm>
          <a:prstGeom prst="rect">
            <a:avLst/>
          </a:prstGeom>
          <a:noFill/>
          <a:ln w="9525">
            <a:noFill/>
            <a:miter lim="800000"/>
            <a:headEnd/>
            <a:tailEnd/>
          </a:ln>
        </p:spPr>
        <p:txBody>
          <a:bodyPr wrap="none" lIns="88900" tIns="44450" rIns="88900" bIns="44450">
            <a:spAutoFit/>
          </a:bodyPr>
          <a:lstStyle/>
          <a:p>
            <a:pPr defTabSz="887413"/>
            <a:endParaRPr lang="en-US" sz="1200" dirty="0">
              <a:solidFill>
                <a:srgbClr val="FF9900"/>
              </a:solidFill>
              <a:latin typeface="Arial" charset="0"/>
            </a:endParaRPr>
          </a:p>
        </p:txBody>
      </p:sp>
      <p:sp>
        <p:nvSpPr>
          <p:cNvPr id="8198" name="Line 10"/>
          <p:cNvSpPr>
            <a:spLocks noChangeShapeType="1"/>
          </p:cNvSpPr>
          <p:nvPr/>
        </p:nvSpPr>
        <p:spPr bwMode="auto">
          <a:xfrm>
            <a:off x="1356078" y="2057401"/>
            <a:ext cx="0" cy="4303713"/>
          </a:xfrm>
          <a:prstGeom prst="line">
            <a:avLst/>
          </a:prstGeom>
          <a:noFill/>
          <a:ln w="25400">
            <a:solidFill>
              <a:srgbClr val="FF9900"/>
            </a:solidFill>
            <a:round/>
            <a:headEnd type="none" w="sm" len="sm"/>
            <a:tailEnd type="none" w="sm" len="sm"/>
          </a:ln>
        </p:spPr>
        <p:txBody>
          <a:bodyPr wrap="none" anchor="ctr"/>
          <a:lstStyle/>
          <a:p>
            <a:endParaRPr lang="en-US" dirty="0"/>
          </a:p>
        </p:txBody>
      </p:sp>
      <p:sp>
        <p:nvSpPr>
          <p:cNvPr id="8199" name="Line 11"/>
          <p:cNvSpPr>
            <a:spLocks noChangeShapeType="1"/>
          </p:cNvSpPr>
          <p:nvPr/>
        </p:nvSpPr>
        <p:spPr bwMode="auto">
          <a:xfrm flipV="1">
            <a:off x="1924756" y="6297614"/>
            <a:ext cx="6965244" cy="46037"/>
          </a:xfrm>
          <a:prstGeom prst="line">
            <a:avLst/>
          </a:prstGeom>
          <a:noFill/>
          <a:ln w="25400">
            <a:solidFill>
              <a:srgbClr val="FF9900"/>
            </a:solidFill>
            <a:round/>
            <a:headEnd type="none" w="sm" len="sm"/>
            <a:tailEnd type="none" w="sm" len="sm"/>
          </a:ln>
        </p:spPr>
        <p:txBody>
          <a:bodyPr wrap="none" anchor="ctr"/>
          <a:lstStyle/>
          <a:p>
            <a:endParaRPr lang="en-US" dirty="0"/>
          </a:p>
        </p:txBody>
      </p:sp>
      <p:sp>
        <p:nvSpPr>
          <p:cNvPr id="8200" name="Rectangle 12"/>
          <p:cNvSpPr>
            <a:spLocks noChangeArrowheads="1"/>
          </p:cNvSpPr>
          <p:nvPr/>
        </p:nvSpPr>
        <p:spPr bwMode="auto">
          <a:xfrm>
            <a:off x="3805767" y="3875089"/>
            <a:ext cx="1518356" cy="822325"/>
          </a:xfrm>
          <a:prstGeom prst="rect">
            <a:avLst/>
          </a:prstGeom>
          <a:noFill/>
          <a:ln w="9525">
            <a:noFill/>
            <a:miter lim="800000"/>
            <a:headEnd/>
            <a:tailEnd/>
          </a:ln>
        </p:spPr>
        <p:txBody>
          <a:bodyPr wrap="none" anchor="ctr"/>
          <a:lstStyle/>
          <a:p>
            <a:endParaRPr lang="en-US" sz="2000" b="1" dirty="0">
              <a:latin typeface="Times New Roman" pitchFamily="18" charset="0"/>
            </a:endParaRPr>
          </a:p>
        </p:txBody>
      </p:sp>
      <p:sp>
        <p:nvSpPr>
          <p:cNvPr id="8201" name="Line 13"/>
          <p:cNvSpPr>
            <a:spLocks noChangeShapeType="1"/>
          </p:cNvSpPr>
          <p:nvPr/>
        </p:nvSpPr>
        <p:spPr bwMode="auto">
          <a:xfrm>
            <a:off x="2209800" y="2085975"/>
            <a:ext cx="0" cy="4275138"/>
          </a:xfrm>
          <a:prstGeom prst="line">
            <a:avLst/>
          </a:prstGeom>
          <a:noFill/>
          <a:ln w="25400">
            <a:solidFill>
              <a:srgbClr val="92D050"/>
            </a:solidFill>
            <a:prstDash val="dash"/>
            <a:round/>
            <a:headEnd type="none" w="sm" len="sm"/>
            <a:tailEnd type="none" w="sm" len="sm"/>
          </a:ln>
        </p:spPr>
        <p:txBody>
          <a:bodyPr wrap="none" anchor="ctr"/>
          <a:lstStyle/>
          <a:p>
            <a:endParaRPr lang="en-US" dirty="0"/>
          </a:p>
        </p:txBody>
      </p:sp>
      <p:sp>
        <p:nvSpPr>
          <p:cNvPr id="8202" name="Line 14"/>
          <p:cNvSpPr>
            <a:spLocks noChangeShapeType="1"/>
          </p:cNvSpPr>
          <p:nvPr/>
        </p:nvSpPr>
        <p:spPr bwMode="auto">
          <a:xfrm>
            <a:off x="6400800" y="6354763"/>
            <a:ext cx="1143000" cy="0"/>
          </a:xfrm>
          <a:prstGeom prst="line">
            <a:avLst/>
          </a:prstGeom>
          <a:noFill/>
          <a:ln w="25400">
            <a:solidFill>
              <a:srgbClr val="FFFFFF"/>
            </a:solidFill>
            <a:round/>
            <a:headEnd type="none" w="sm" len="sm"/>
            <a:tailEnd type="none" w="sm" len="sm"/>
          </a:ln>
        </p:spPr>
        <p:txBody>
          <a:bodyPr wrap="none" anchor="ctr"/>
          <a:lstStyle/>
          <a:p>
            <a:endParaRPr lang="en-US" dirty="0"/>
          </a:p>
        </p:txBody>
      </p:sp>
      <p:sp>
        <p:nvSpPr>
          <p:cNvPr id="8203" name="Line 26"/>
          <p:cNvSpPr>
            <a:spLocks noChangeShapeType="1"/>
          </p:cNvSpPr>
          <p:nvPr/>
        </p:nvSpPr>
        <p:spPr bwMode="auto">
          <a:xfrm>
            <a:off x="6400800" y="2073275"/>
            <a:ext cx="0" cy="4224338"/>
          </a:xfrm>
          <a:prstGeom prst="line">
            <a:avLst/>
          </a:prstGeom>
          <a:noFill/>
          <a:ln w="25400">
            <a:solidFill>
              <a:srgbClr val="FF0000"/>
            </a:solidFill>
            <a:prstDash val="dash"/>
            <a:round/>
            <a:headEnd type="none" w="sm" len="sm"/>
            <a:tailEnd type="none" w="sm" len="sm"/>
          </a:ln>
        </p:spPr>
        <p:txBody>
          <a:bodyPr wrap="none" anchor="ctr"/>
          <a:lstStyle/>
          <a:p>
            <a:endParaRPr lang="en-US" dirty="0"/>
          </a:p>
        </p:txBody>
      </p:sp>
      <p:sp>
        <p:nvSpPr>
          <p:cNvPr id="8204" name="Line 27"/>
          <p:cNvSpPr>
            <a:spLocks noChangeShapeType="1"/>
          </p:cNvSpPr>
          <p:nvPr/>
        </p:nvSpPr>
        <p:spPr bwMode="auto">
          <a:xfrm>
            <a:off x="3048000" y="2060575"/>
            <a:ext cx="0" cy="4249738"/>
          </a:xfrm>
          <a:prstGeom prst="line">
            <a:avLst/>
          </a:prstGeom>
          <a:noFill/>
          <a:ln w="25400">
            <a:solidFill>
              <a:srgbClr val="92D050"/>
            </a:solidFill>
            <a:prstDash val="dash"/>
            <a:round/>
            <a:headEnd type="none" w="sm" len="sm"/>
            <a:tailEnd type="none" w="sm" len="sm"/>
          </a:ln>
        </p:spPr>
        <p:txBody>
          <a:bodyPr wrap="none" anchor="ctr"/>
          <a:lstStyle/>
          <a:p>
            <a:endParaRPr lang="en-US" dirty="0"/>
          </a:p>
        </p:txBody>
      </p:sp>
      <p:sp>
        <p:nvSpPr>
          <p:cNvPr id="8205" name="Line 28"/>
          <p:cNvSpPr>
            <a:spLocks noChangeShapeType="1"/>
          </p:cNvSpPr>
          <p:nvPr/>
        </p:nvSpPr>
        <p:spPr bwMode="auto">
          <a:xfrm>
            <a:off x="4724400" y="2035175"/>
            <a:ext cx="0" cy="4287838"/>
          </a:xfrm>
          <a:prstGeom prst="line">
            <a:avLst/>
          </a:prstGeom>
          <a:noFill/>
          <a:ln w="25400">
            <a:solidFill>
              <a:srgbClr val="FF0000"/>
            </a:solidFill>
            <a:prstDash val="dash"/>
            <a:round/>
            <a:headEnd type="none" w="sm" len="sm"/>
            <a:tailEnd type="none" w="sm" len="sm"/>
          </a:ln>
        </p:spPr>
        <p:txBody>
          <a:bodyPr wrap="none" anchor="ctr"/>
          <a:lstStyle/>
          <a:p>
            <a:endParaRPr lang="en-US" dirty="0"/>
          </a:p>
        </p:txBody>
      </p:sp>
      <p:sp>
        <p:nvSpPr>
          <p:cNvPr id="8206" name="Line 29"/>
          <p:cNvSpPr>
            <a:spLocks noChangeShapeType="1"/>
          </p:cNvSpPr>
          <p:nvPr/>
        </p:nvSpPr>
        <p:spPr bwMode="auto">
          <a:xfrm>
            <a:off x="3886200" y="2035175"/>
            <a:ext cx="0" cy="4275138"/>
          </a:xfrm>
          <a:prstGeom prst="line">
            <a:avLst/>
          </a:prstGeom>
          <a:noFill/>
          <a:ln w="25400">
            <a:solidFill>
              <a:srgbClr val="FF0000"/>
            </a:solidFill>
            <a:prstDash val="dash"/>
            <a:round/>
            <a:headEnd type="none" w="sm" len="sm"/>
            <a:tailEnd type="none" w="sm" len="sm"/>
          </a:ln>
        </p:spPr>
        <p:txBody>
          <a:bodyPr wrap="none" anchor="ctr"/>
          <a:lstStyle/>
          <a:p>
            <a:endParaRPr lang="en-US" dirty="0"/>
          </a:p>
        </p:txBody>
      </p:sp>
      <p:sp>
        <p:nvSpPr>
          <p:cNvPr id="8207" name="Line 30"/>
          <p:cNvSpPr>
            <a:spLocks noChangeShapeType="1"/>
          </p:cNvSpPr>
          <p:nvPr/>
        </p:nvSpPr>
        <p:spPr bwMode="auto">
          <a:xfrm>
            <a:off x="5562600" y="2073275"/>
            <a:ext cx="0" cy="4237038"/>
          </a:xfrm>
          <a:prstGeom prst="line">
            <a:avLst/>
          </a:prstGeom>
          <a:noFill/>
          <a:ln w="25400">
            <a:solidFill>
              <a:srgbClr val="FF0000"/>
            </a:solidFill>
            <a:prstDash val="dash"/>
            <a:round/>
            <a:headEnd type="none" w="sm" len="sm"/>
            <a:tailEnd type="none" w="sm" len="sm"/>
          </a:ln>
        </p:spPr>
        <p:txBody>
          <a:bodyPr wrap="none" anchor="ctr"/>
          <a:lstStyle/>
          <a:p>
            <a:endParaRPr lang="en-US" dirty="0"/>
          </a:p>
        </p:txBody>
      </p:sp>
      <p:sp>
        <p:nvSpPr>
          <p:cNvPr id="8208" name="Line 31"/>
          <p:cNvSpPr>
            <a:spLocks noChangeShapeType="1"/>
          </p:cNvSpPr>
          <p:nvPr/>
        </p:nvSpPr>
        <p:spPr bwMode="auto">
          <a:xfrm>
            <a:off x="7239000" y="2187575"/>
            <a:ext cx="0" cy="4148138"/>
          </a:xfrm>
          <a:prstGeom prst="line">
            <a:avLst/>
          </a:prstGeom>
          <a:noFill/>
          <a:ln w="25400">
            <a:solidFill>
              <a:srgbClr val="00BE00"/>
            </a:solidFill>
            <a:prstDash val="dash"/>
            <a:round/>
            <a:headEnd type="none" w="sm" len="sm"/>
            <a:tailEnd type="none" w="sm" len="sm"/>
          </a:ln>
        </p:spPr>
        <p:txBody>
          <a:bodyPr wrap="none" anchor="ctr"/>
          <a:lstStyle/>
          <a:p>
            <a:endParaRPr lang="en-US" dirty="0"/>
          </a:p>
        </p:txBody>
      </p:sp>
      <p:sp>
        <p:nvSpPr>
          <p:cNvPr id="8209" name="Text Box 47"/>
          <p:cNvSpPr txBox="1">
            <a:spLocks noChangeArrowheads="1"/>
          </p:cNvSpPr>
          <p:nvPr/>
        </p:nvSpPr>
        <p:spPr bwMode="auto">
          <a:xfrm>
            <a:off x="1277056" y="3835400"/>
            <a:ext cx="1082322" cy="228600"/>
          </a:xfrm>
          <a:prstGeom prst="rect">
            <a:avLst/>
          </a:prstGeom>
          <a:noFill/>
          <a:ln w="9525">
            <a:noFill/>
            <a:miter lim="800000"/>
            <a:headEnd/>
            <a:tailEnd/>
          </a:ln>
        </p:spPr>
        <p:txBody>
          <a:bodyPr>
            <a:spAutoFit/>
          </a:bodyPr>
          <a:lstStyle/>
          <a:p>
            <a:pPr eaLnBrk="1" hangingPunct="1"/>
            <a:endParaRPr lang="en-US" sz="900" dirty="0">
              <a:solidFill>
                <a:srgbClr val="000000"/>
              </a:solidFill>
              <a:latin typeface="Frutiger 55 Roman" pitchFamily="2" charset="0"/>
            </a:endParaRPr>
          </a:p>
        </p:txBody>
      </p:sp>
      <p:grpSp>
        <p:nvGrpSpPr>
          <p:cNvPr id="2" name="Group 48"/>
          <p:cNvGrpSpPr>
            <a:grpSpLocks/>
          </p:cNvGrpSpPr>
          <p:nvPr/>
        </p:nvGrpSpPr>
        <p:grpSpPr bwMode="auto">
          <a:xfrm>
            <a:off x="1651000" y="4343401"/>
            <a:ext cx="2051756" cy="365125"/>
            <a:chOff x="-40" y="3598"/>
            <a:chExt cx="1081" cy="230"/>
          </a:xfrm>
        </p:grpSpPr>
        <p:sp>
          <p:nvSpPr>
            <p:cNvPr id="8245" name="Rectangle 49"/>
            <p:cNvSpPr>
              <a:spLocks noChangeArrowheads="1"/>
            </p:cNvSpPr>
            <p:nvPr/>
          </p:nvSpPr>
          <p:spPr bwMode="auto">
            <a:xfrm>
              <a:off x="-40" y="3600"/>
              <a:ext cx="1081" cy="175"/>
            </a:xfrm>
            <a:prstGeom prst="rect">
              <a:avLst/>
            </a:prstGeom>
            <a:noFill/>
            <a:ln w="9525">
              <a:noFill/>
              <a:miter lim="800000"/>
              <a:headEnd/>
              <a:tailEnd/>
            </a:ln>
          </p:spPr>
          <p:txBody>
            <a:bodyPr lIns="92075" tIns="46038" rIns="92075" bIns="46038">
              <a:spAutoFit/>
            </a:bodyPr>
            <a:lstStyle/>
            <a:p>
              <a:pPr algn="l"/>
              <a:r>
                <a:rPr lang="en-US" sz="1200" b="1" dirty="0">
                  <a:solidFill>
                    <a:srgbClr val="FF3300"/>
                  </a:solidFill>
                  <a:latin typeface="Arial" charset="0"/>
                </a:rPr>
                <a:t>Disruption Occurs</a:t>
              </a:r>
            </a:p>
          </p:txBody>
        </p:sp>
        <p:sp>
          <p:nvSpPr>
            <p:cNvPr id="8246" name="AutoShape 50"/>
            <p:cNvSpPr>
              <a:spLocks noChangeArrowheads="1"/>
            </p:cNvSpPr>
            <p:nvPr/>
          </p:nvSpPr>
          <p:spPr bwMode="auto">
            <a:xfrm rot="2118885">
              <a:off x="807" y="3598"/>
              <a:ext cx="230" cy="230"/>
            </a:xfrm>
            <a:prstGeom prst="irregularSeal2">
              <a:avLst/>
            </a:prstGeom>
            <a:solidFill>
              <a:srgbClr val="CC0000"/>
            </a:solidFill>
            <a:ln w="9525">
              <a:solidFill>
                <a:srgbClr val="FFFFFF"/>
              </a:solidFill>
              <a:miter lim="800000"/>
              <a:headEnd/>
              <a:tailEnd/>
            </a:ln>
          </p:spPr>
          <p:txBody>
            <a:bodyPr wrap="none" anchor="ctr"/>
            <a:lstStyle/>
            <a:p>
              <a:endParaRPr lang="en-US" dirty="0"/>
            </a:p>
          </p:txBody>
        </p:sp>
      </p:grpSp>
      <p:sp>
        <p:nvSpPr>
          <p:cNvPr id="8211" name="AutoShape 53"/>
          <p:cNvSpPr>
            <a:spLocks noChangeArrowheads="1"/>
          </p:cNvSpPr>
          <p:nvPr/>
        </p:nvSpPr>
        <p:spPr bwMode="auto">
          <a:xfrm>
            <a:off x="7192434" y="1887539"/>
            <a:ext cx="148166" cy="123825"/>
          </a:xfrm>
          <a:prstGeom prst="star16">
            <a:avLst>
              <a:gd name="adj" fmla="val 37500"/>
            </a:avLst>
          </a:prstGeom>
          <a:solidFill>
            <a:srgbClr val="00BE00"/>
          </a:solidFill>
          <a:ln w="12700">
            <a:solidFill>
              <a:srgbClr val="00BE00"/>
            </a:solidFill>
            <a:miter lim="800000"/>
            <a:headEnd/>
            <a:tailEnd/>
          </a:ln>
        </p:spPr>
        <p:txBody>
          <a:bodyPr wrap="none" anchor="ctr"/>
          <a:lstStyle/>
          <a:p>
            <a:pPr eaLnBrk="1" hangingPunct="1"/>
            <a:endParaRPr lang="en-US" sz="2000" dirty="0">
              <a:solidFill>
                <a:schemeClr val="tx1"/>
              </a:solidFill>
              <a:latin typeface="Frutiger 55 Roman" pitchFamily="2" charset="0"/>
            </a:endParaRPr>
          </a:p>
        </p:txBody>
      </p:sp>
      <p:sp>
        <p:nvSpPr>
          <p:cNvPr id="8212" name="Rectangle 54"/>
          <p:cNvSpPr>
            <a:spLocks noChangeArrowheads="1"/>
          </p:cNvSpPr>
          <p:nvPr/>
        </p:nvSpPr>
        <p:spPr bwMode="auto">
          <a:xfrm>
            <a:off x="6502400" y="1408114"/>
            <a:ext cx="1447800" cy="396875"/>
          </a:xfrm>
          <a:prstGeom prst="rect">
            <a:avLst/>
          </a:prstGeom>
          <a:noFill/>
          <a:ln w="9525">
            <a:noFill/>
            <a:miter lim="800000"/>
            <a:headEnd/>
            <a:tailEnd/>
          </a:ln>
        </p:spPr>
        <p:txBody>
          <a:bodyPr lIns="88900" tIns="44450" rIns="88900" bIns="44450">
            <a:spAutoFit/>
          </a:bodyPr>
          <a:lstStyle/>
          <a:p>
            <a:pPr defTabSz="887413"/>
            <a:r>
              <a:rPr lang="en-US" sz="1000" b="1" dirty="0">
                <a:solidFill>
                  <a:srgbClr val="15293B"/>
                </a:solidFill>
                <a:latin typeface="Arial" charset="0"/>
              </a:rPr>
              <a:t>Normal operations restored</a:t>
            </a:r>
          </a:p>
        </p:txBody>
      </p:sp>
      <p:sp>
        <p:nvSpPr>
          <p:cNvPr id="4372535" name="Rectangle 55"/>
          <p:cNvSpPr>
            <a:spLocks noChangeArrowheads="1"/>
          </p:cNvSpPr>
          <p:nvPr/>
        </p:nvSpPr>
        <p:spPr bwMode="auto">
          <a:xfrm>
            <a:off x="7239000" y="2192339"/>
            <a:ext cx="1625600" cy="276225"/>
          </a:xfrm>
          <a:prstGeom prst="rect">
            <a:avLst/>
          </a:prstGeom>
          <a:solidFill>
            <a:srgbClr val="00B050"/>
          </a:solidFill>
          <a:ln w="9525">
            <a:noFill/>
            <a:miter lim="800000"/>
            <a:headEnd/>
            <a:tailEnd/>
          </a:ln>
        </p:spPr>
        <p:txBody>
          <a:bodyPr lIns="92075" tIns="46038" rIns="92075" bIns="46038">
            <a:spAutoFit/>
          </a:bodyPr>
          <a:lstStyle/>
          <a:p>
            <a:pPr algn="l"/>
            <a:r>
              <a:rPr lang="en-US" sz="1200" b="1" dirty="0">
                <a:solidFill>
                  <a:srgbClr val="000000"/>
                </a:solidFill>
                <a:latin typeface="Arial" charset="0"/>
              </a:rPr>
              <a:t>Business as Usual</a:t>
            </a:r>
          </a:p>
        </p:txBody>
      </p:sp>
      <p:grpSp>
        <p:nvGrpSpPr>
          <p:cNvPr id="3" name="Group 56"/>
          <p:cNvGrpSpPr>
            <a:grpSpLocks/>
          </p:cNvGrpSpPr>
          <p:nvPr/>
        </p:nvGrpSpPr>
        <p:grpSpPr bwMode="auto">
          <a:xfrm>
            <a:off x="2709334" y="3044825"/>
            <a:ext cx="2154767" cy="622300"/>
            <a:chOff x="1479" y="1838"/>
            <a:chExt cx="1357" cy="392"/>
          </a:xfrm>
        </p:grpSpPr>
        <p:sp>
          <p:nvSpPr>
            <p:cNvPr id="8243" name="Rectangle 57"/>
            <p:cNvSpPr>
              <a:spLocks noChangeArrowheads="1"/>
            </p:cNvSpPr>
            <p:nvPr/>
          </p:nvSpPr>
          <p:spPr bwMode="auto">
            <a:xfrm>
              <a:off x="1479" y="1838"/>
              <a:ext cx="1357" cy="270"/>
            </a:xfrm>
            <a:prstGeom prst="rect">
              <a:avLst/>
            </a:prstGeom>
            <a:noFill/>
            <a:ln w="9525">
              <a:noFill/>
              <a:miter lim="800000"/>
              <a:headEnd/>
              <a:tailEnd/>
            </a:ln>
          </p:spPr>
          <p:txBody>
            <a:bodyPr lIns="88900" tIns="44450" rIns="88900" bIns="44450">
              <a:spAutoFit/>
            </a:bodyPr>
            <a:lstStyle/>
            <a:p>
              <a:pPr defTabSz="887413"/>
              <a:r>
                <a:rPr lang="en-US" sz="1100" b="1" dirty="0">
                  <a:solidFill>
                    <a:srgbClr val="A50021"/>
                  </a:solidFill>
                  <a:latin typeface="Arial" charset="0"/>
                </a:rPr>
                <a:t>Emergency </a:t>
              </a:r>
              <a:r>
                <a:rPr lang="en-US" sz="1100" b="1" dirty="0" smtClean="0">
                  <a:solidFill>
                    <a:srgbClr val="A50021"/>
                  </a:solidFill>
                  <a:latin typeface="Arial" charset="0"/>
                </a:rPr>
                <a:t>Operations Center</a:t>
              </a:r>
              <a:r>
                <a:rPr lang="en-US" sz="1100" b="1" dirty="0">
                  <a:solidFill>
                    <a:srgbClr val="A50021"/>
                  </a:solidFill>
                  <a:latin typeface="Arial" charset="0"/>
                </a:rPr>
                <a:t> </a:t>
              </a:r>
              <a:r>
                <a:rPr lang="en-US" sz="1100" b="1" dirty="0" smtClean="0">
                  <a:solidFill>
                    <a:srgbClr val="A50021"/>
                  </a:solidFill>
                  <a:latin typeface="Arial" charset="0"/>
                </a:rPr>
                <a:t>activated</a:t>
              </a:r>
              <a:endParaRPr lang="en-US" sz="1100" b="1" dirty="0">
                <a:solidFill>
                  <a:srgbClr val="A50021"/>
                </a:solidFill>
                <a:latin typeface="Arial" charset="0"/>
              </a:endParaRPr>
            </a:p>
          </p:txBody>
        </p:sp>
        <p:sp>
          <p:nvSpPr>
            <p:cNvPr id="8244" name="AutoShape 58"/>
            <p:cNvSpPr>
              <a:spLocks noChangeArrowheads="1"/>
            </p:cNvSpPr>
            <p:nvPr/>
          </p:nvSpPr>
          <p:spPr bwMode="auto">
            <a:xfrm>
              <a:off x="2043" y="2080"/>
              <a:ext cx="173" cy="150"/>
            </a:xfrm>
            <a:prstGeom prst="triangle">
              <a:avLst>
                <a:gd name="adj" fmla="val 50000"/>
              </a:avLst>
            </a:prstGeom>
            <a:solidFill>
              <a:srgbClr val="FFC000"/>
            </a:solidFill>
            <a:ln w="9525">
              <a:solidFill>
                <a:srgbClr val="FFFFFF"/>
              </a:solidFill>
              <a:miter lim="800000"/>
              <a:headEnd/>
              <a:tailEnd/>
            </a:ln>
          </p:spPr>
          <p:txBody>
            <a:bodyPr wrap="none" anchor="ctr"/>
            <a:lstStyle/>
            <a:p>
              <a:endParaRPr lang="en-US" dirty="0"/>
            </a:p>
          </p:txBody>
        </p:sp>
      </p:grpSp>
      <p:grpSp>
        <p:nvGrpSpPr>
          <p:cNvPr id="4" name="Group 60"/>
          <p:cNvGrpSpPr>
            <a:grpSpLocks/>
          </p:cNvGrpSpPr>
          <p:nvPr/>
        </p:nvGrpSpPr>
        <p:grpSpPr bwMode="auto">
          <a:xfrm>
            <a:off x="1392767" y="2641601"/>
            <a:ext cx="5818011" cy="3295651"/>
            <a:chOff x="853" y="1959"/>
            <a:chExt cx="3665" cy="2076"/>
          </a:xfrm>
        </p:grpSpPr>
        <p:grpSp>
          <p:nvGrpSpPr>
            <p:cNvPr id="5" name="Group 63"/>
            <p:cNvGrpSpPr>
              <a:grpSpLocks/>
            </p:cNvGrpSpPr>
            <p:nvPr/>
          </p:nvGrpSpPr>
          <p:grpSpPr bwMode="auto">
            <a:xfrm>
              <a:off x="853" y="1959"/>
              <a:ext cx="3665" cy="2076"/>
              <a:chOff x="853" y="1959"/>
              <a:chExt cx="3665" cy="2072"/>
            </a:xfrm>
          </p:grpSpPr>
          <p:grpSp>
            <p:nvGrpSpPr>
              <p:cNvPr id="6" name="Group 64"/>
              <p:cNvGrpSpPr>
                <a:grpSpLocks/>
              </p:cNvGrpSpPr>
              <p:nvPr/>
            </p:nvGrpSpPr>
            <p:grpSpPr bwMode="auto">
              <a:xfrm>
                <a:off x="853" y="1959"/>
                <a:ext cx="3665" cy="2072"/>
                <a:chOff x="853" y="1959"/>
                <a:chExt cx="3665" cy="2072"/>
              </a:xfrm>
            </p:grpSpPr>
            <p:grpSp>
              <p:nvGrpSpPr>
                <p:cNvPr id="7" name="Group 65"/>
                <p:cNvGrpSpPr>
                  <a:grpSpLocks/>
                </p:cNvGrpSpPr>
                <p:nvPr/>
              </p:nvGrpSpPr>
              <p:grpSpPr bwMode="auto">
                <a:xfrm>
                  <a:off x="853" y="1959"/>
                  <a:ext cx="3665" cy="2072"/>
                  <a:chOff x="853" y="2031"/>
                  <a:chExt cx="3665" cy="2072"/>
                </a:xfrm>
              </p:grpSpPr>
              <p:grpSp>
                <p:nvGrpSpPr>
                  <p:cNvPr id="8" name="Group 66"/>
                  <p:cNvGrpSpPr>
                    <a:grpSpLocks/>
                  </p:cNvGrpSpPr>
                  <p:nvPr/>
                </p:nvGrpSpPr>
                <p:grpSpPr bwMode="auto">
                  <a:xfrm>
                    <a:off x="853" y="2086"/>
                    <a:ext cx="2219" cy="2017"/>
                    <a:chOff x="807" y="1584"/>
                    <a:chExt cx="2219" cy="2017"/>
                  </a:xfrm>
                </p:grpSpPr>
                <p:sp>
                  <p:nvSpPr>
                    <p:cNvPr id="8241" name="Rectangle 69"/>
                    <p:cNvSpPr>
                      <a:spLocks noChangeArrowheads="1"/>
                    </p:cNvSpPr>
                    <p:nvPr/>
                  </p:nvSpPr>
                  <p:spPr bwMode="auto">
                    <a:xfrm rot="10800000" flipV="1">
                      <a:off x="807" y="3349"/>
                      <a:ext cx="984" cy="252"/>
                    </a:xfrm>
                    <a:prstGeom prst="rect">
                      <a:avLst/>
                    </a:prstGeom>
                    <a:solidFill>
                      <a:srgbClr val="FFFF00"/>
                    </a:solidFill>
                    <a:ln w="9525">
                      <a:solidFill>
                        <a:srgbClr val="000000"/>
                      </a:solidFill>
                      <a:miter lim="800000"/>
                      <a:headEnd/>
                      <a:tailEnd/>
                    </a:ln>
                  </p:spPr>
                  <p:txBody>
                    <a:bodyPr lIns="92075" tIns="46038" rIns="92075" bIns="46038">
                      <a:spAutoFit/>
                    </a:bodyPr>
                    <a:lstStyle/>
                    <a:p>
                      <a:pPr algn="l"/>
                      <a:r>
                        <a:rPr lang="en-US" sz="1000" b="1" dirty="0">
                          <a:solidFill>
                            <a:schemeClr val="tx1"/>
                          </a:solidFill>
                          <a:latin typeface="Arial" charset="0"/>
                        </a:rPr>
                        <a:t>Planning/Resilience </a:t>
                      </a:r>
                      <a:r>
                        <a:rPr lang="en-US" sz="1000" b="1" dirty="0" smtClean="0">
                          <a:solidFill>
                            <a:schemeClr val="tx1"/>
                          </a:solidFill>
                          <a:latin typeface="Arial" charset="0"/>
                        </a:rPr>
                        <a:t>Stage</a:t>
                      </a:r>
                      <a:endParaRPr lang="en-US" sz="1000" b="1" dirty="0">
                        <a:solidFill>
                          <a:schemeClr val="tx1"/>
                        </a:solidFill>
                        <a:latin typeface="Arial" charset="0"/>
                      </a:endParaRPr>
                    </a:p>
                  </p:txBody>
                </p:sp>
                <p:sp>
                  <p:nvSpPr>
                    <p:cNvPr id="8242" name="Text Box 70"/>
                    <p:cNvSpPr txBox="1">
                      <a:spLocks noChangeArrowheads="1"/>
                    </p:cNvSpPr>
                    <p:nvPr/>
                  </p:nvSpPr>
                  <p:spPr bwMode="auto">
                    <a:xfrm>
                      <a:off x="2352" y="1584"/>
                      <a:ext cx="674" cy="145"/>
                    </a:xfrm>
                    <a:prstGeom prst="rect">
                      <a:avLst/>
                    </a:prstGeom>
                    <a:noFill/>
                    <a:ln w="9525">
                      <a:noFill/>
                      <a:miter lim="800000"/>
                      <a:headEnd/>
                      <a:tailEnd/>
                    </a:ln>
                  </p:spPr>
                  <p:txBody>
                    <a:bodyPr>
                      <a:spAutoFit/>
                    </a:bodyPr>
                    <a:lstStyle/>
                    <a:p>
                      <a:pPr algn="l" eaLnBrk="1" hangingPunct="1"/>
                      <a:endParaRPr lang="en-US" sz="900" dirty="0">
                        <a:solidFill>
                          <a:srgbClr val="000000"/>
                        </a:solidFill>
                        <a:latin typeface="Frutiger 55 Roman" pitchFamily="2" charset="0"/>
                      </a:endParaRPr>
                    </a:p>
                  </p:txBody>
                </p:sp>
              </p:grpSp>
              <p:grpSp>
                <p:nvGrpSpPr>
                  <p:cNvPr id="9" name="Group 71"/>
                  <p:cNvGrpSpPr>
                    <a:grpSpLocks/>
                  </p:cNvGrpSpPr>
                  <p:nvPr/>
                </p:nvGrpSpPr>
                <p:grpSpPr bwMode="auto">
                  <a:xfrm>
                    <a:off x="2400" y="2031"/>
                    <a:ext cx="2118" cy="693"/>
                    <a:chOff x="2352" y="1276"/>
                    <a:chExt cx="2118" cy="693"/>
                  </a:xfrm>
                </p:grpSpPr>
                <p:sp>
                  <p:nvSpPr>
                    <p:cNvPr id="8239" name="Rectangle 74"/>
                    <p:cNvSpPr>
                      <a:spLocks noChangeArrowheads="1"/>
                    </p:cNvSpPr>
                    <p:nvPr/>
                  </p:nvSpPr>
                  <p:spPr bwMode="auto">
                    <a:xfrm>
                      <a:off x="2593" y="1276"/>
                      <a:ext cx="1877" cy="156"/>
                    </a:xfrm>
                    <a:prstGeom prst="rect">
                      <a:avLst/>
                    </a:prstGeom>
                    <a:solidFill>
                      <a:srgbClr val="99CCFF"/>
                    </a:solidFill>
                    <a:ln w="9525">
                      <a:solidFill>
                        <a:srgbClr val="000000"/>
                      </a:solidFill>
                      <a:miter lim="800000"/>
                      <a:headEnd/>
                      <a:tailEnd/>
                    </a:ln>
                  </p:spPr>
                  <p:txBody>
                    <a:bodyPr lIns="92075" tIns="46038" rIns="92075" bIns="46038">
                      <a:spAutoFit/>
                    </a:bodyPr>
                    <a:lstStyle/>
                    <a:p>
                      <a:pPr algn="l"/>
                      <a:r>
                        <a:rPr lang="en-US" sz="1000" b="1" dirty="0">
                          <a:solidFill>
                            <a:schemeClr val="tx1"/>
                          </a:solidFill>
                          <a:latin typeface="Arial" charset="0"/>
                        </a:rPr>
                        <a:t>Recovery Stage</a:t>
                      </a:r>
                    </a:p>
                  </p:txBody>
                </p:sp>
                <p:sp>
                  <p:nvSpPr>
                    <p:cNvPr id="8240" name="Text Box 75"/>
                    <p:cNvSpPr txBox="1">
                      <a:spLocks noChangeArrowheads="1"/>
                    </p:cNvSpPr>
                    <p:nvPr/>
                  </p:nvSpPr>
                  <p:spPr bwMode="auto">
                    <a:xfrm>
                      <a:off x="2352" y="1824"/>
                      <a:ext cx="674" cy="145"/>
                    </a:xfrm>
                    <a:prstGeom prst="rect">
                      <a:avLst/>
                    </a:prstGeom>
                    <a:noFill/>
                    <a:ln w="9525">
                      <a:noFill/>
                      <a:miter lim="800000"/>
                      <a:headEnd/>
                      <a:tailEnd/>
                    </a:ln>
                  </p:spPr>
                  <p:txBody>
                    <a:bodyPr>
                      <a:spAutoFit/>
                    </a:bodyPr>
                    <a:lstStyle/>
                    <a:p>
                      <a:pPr algn="l" eaLnBrk="1" hangingPunct="1"/>
                      <a:endParaRPr lang="en-US" sz="900" dirty="0">
                        <a:solidFill>
                          <a:srgbClr val="000000"/>
                        </a:solidFill>
                        <a:latin typeface="Frutiger 55 Roman" pitchFamily="2" charset="0"/>
                      </a:endParaRPr>
                    </a:p>
                  </p:txBody>
                </p:sp>
              </p:grpSp>
            </p:grpSp>
            <p:sp>
              <p:nvSpPr>
                <p:cNvPr id="8234" name="Text Box 83"/>
                <p:cNvSpPr txBox="1">
                  <a:spLocks noChangeArrowheads="1"/>
                </p:cNvSpPr>
                <p:nvPr/>
              </p:nvSpPr>
              <p:spPr bwMode="auto">
                <a:xfrm>
                  <a:off x="1872" y="2254"/>
                  <a:ext cx="674" cy="145"/>
                </a:xfrm>
                <a:prstGeom prst="rect">
                  <a:avLst/>
                </a:prstGeom>
                <a:noFill/>
                <a:ln w="9525">
                  <a:noFill/>
                  <a:miter lim="800000"/>
                  <a:headEnd/>
                  <a:tailEnd/>
                </a:ln>
              </p:spPr>
              <p:txBody>
                <a:bodyPr>
                  <a:spAutoFit/>
                </a:bodyPr>
                <a:lstStyle/>
                <a:p>
                  <a:pPr algn="l" eaLnBrk="1" hangingPunct="1"/>
                  <a:endParaRPr lang="en-US" sz="900" dirty="0">
                    <a:solidFill>
                      <a:srgbClr val="000000"/>
                    </a:solidFill>
                    <a:latin typeface="Frutiger 55 Roman" pitchFamily="2" charset="0"/>
                  </a:endParaRPr>
                </a:p>
              </p:txBody>
            </p:sp>
            <p:sp>
              <p:nvSpPr>
                <p:cNvPr id="8235" name="Text Box 88"/>
                <p:cNvSpPr txBox="1">
                  <a:spLocks noChangeArrowheads="1"/>
                </p:cNvSpPr>
                <p:nvPr/>
              </p:nvSpPr>
              <p:spPr bwMode="auto">
                <a:xfrm>
                  <a:off x="1872" y="2507"/>
                  <a:ext cx="674" cy="145"/>
                </a:xfrm>
                <a:prstGeom prst="rect">
                  <a:avLst/>
                </a:prstGeom>
                <a:noFill/>
                <a:ln w="9525">
                  <a:noFill/>
                  <a:miter lim="800000"/>
                  <a:headEnd/>
                  <a:tailEnd/>
                </a:ln>
              </p:spPr>
              <p:txBody>
                <a:bodyPr>
                  <a:spAutoFit/>
                </a:bodyPr>
                <a:lstStyle/>
                <a:p>
                  <a:pPr algn="l" eaLnBrk="1" hangingPunct="1"/>
                  <a:endParaRPr lang="en-US" sz="900" dirty="0">
                    <a:solidFill>
                      <a:srgbClr val="000000"/>
                    </a:solidFill>
                    <a:latin typeface="Frutiger 55 Roman" pitchFamily="2" charset="0"/>
                  </a:endParaRPr>
                </a:p>
              </p:txBody>
            </p:sp>
            <p:sp>
              <p:nvSpPr>
                <p:cNvPr id="8236" name="Text Box 99"/>
                <p:cNvSpPr txBox="1">
                  <a:spLocks noChangeArrowheads="1"/>
                </p:cNvSpPr>
                <p:nvPr/>
              </p:nvSpPr>
              <p:spPr bwMode="auto">
                <a:xfrm>
                  <a:off x="1344" y="2507"/>
                  <a:ext cx="674" cy="145"/>
                </a:xfrm>
                <a:prstGeom prst="rect">
                  <a:avLst/>
                </a:prstGeom>
                <a:noFill/>
                <a:ln w="9525">
                  <a:noFill/>
                  <a:miter lim="800000"/>
                  <a:headEnd/>
                  <a:tailEnd/>
                </a:ln>
              </p:spPr>
              <p:txBody>
                <a:bodyPr>
                  <a:spAutoFit/>
                </a:bodyPr>
                <a:lstStyle/>
                <a:p>
                  <a:pPr algn="l" eaLnBrk="1" hangingPunct="1"/>
                  <a:endParaRPr lang="en-US" sz="900" dirty="0">
                    <a:solidFill>
                      <a:srgbClr val="000000"/>
                    </a:solidFill>
                    <a:latin typeface="Frutiger 55 Roman" pitchFamily="2" charset="0"/>
                  </a:endParaRPr>
                </a:p>
              </p:txBody>
            </p:sp>
          </p:grpSp>
          <p:sp>
            <p:nvSpPr>
              <p:cNvPr id="8232" name="Rectangle 109"/>
              <p:cNvSpPr>
                <a:spLocks noChangeArrowheads="1"/>
              </p:cNvSpPr>
              <p:nvPr/>
            </p:nvSpPr>
            <p:spPr bwMode="auto">
              <a:xfrm rot="10800000" flipV="1">
                <a:off x="861" y="3429"/>
                <a:ext cx="1285" cy="156"/>
              </a:xfrm>
              <a:prstGeom prst="rect">
                <a:avLst/>
              </a:prstGeom>
              <a:solidFill>
                <a:srgbClr val="00B050"/>
              </a:solidFill>
              <a:ln w="9525">
                <a:solidFill>
                  <a:srgbClr val="000000"/>
                </a:solidFill>
                <a:miter lim="800000"/>
                <a:headEnd/>
                <a:tailEnd/>
              </a:ln>
            </p:spPr>
            <p:txBody>
              <a:bodyPr lIns="92075" tIns="46038" rIns="92075" bIns="46038">
                <a:spAutoFit/>
              </a:bodyPr>
              <a:lstStyle/>
              <a:p>
                <a:pPr algn="l"/>
                <a:r>
                  <a:rPr lang="en-US" sz="1000" b="1" dirty="0">
                    <a:solidFill>
                      <a:schemeClr val="tx1"/>
                    </a:solidFill>
                    <a:latin typeface="Arial" charset="0"/>
                  </a:rPr>
                  <a:t>Normal Operations</a:t>
                </a:r>
              </a:p>
            </p:txBody>
          </p:sp>
        </p:grpSp>
        <p:sp>
          <p:nvSpPr>
            <p:cNvPr id="8230" name="Rectangle 115"/>
            <p:cNvSpPr>
              <a:spLocks noChangeArrowheads="1"/>
            </p:cNvSpPr>
            <p:nvPr/>
          </p:nvSpPr>
          <p:spPr bwMode="auto">
            <a:xfrm>
              <a:off x="2219" y="2718"/>
              <a:ext cx="1032" cy="156"/>
            </a:xfrm>
            <a:prstGeom prst="rect">
              <a:avLst/>
            </a:prstGeom>
            <a:solidFill>
              <a:srgbClr val="CC0000"/>
            </a:solidFill>
            <a:ln w="9525">
              <a:solidFill>
                <a:srgbClr val="000000"/>
              </a:solidFill>
              <a:miter lim="800000"/>
              <a:headEnd/>
              <a:tailEnd/>
            </a:ln>
          </p:spPr>
          <p:txBody>
            <a:bodyPr lIns="92075" tIns="46038" rIns="92075" bIns="46038">
              <a:spAutoFit/>
            </a:bodyPr>
            <a:lstStyle/>
            <a:p>
              <a:pPr algn="l"/>
              <a:r>
                <a:rPr lang="en-US" sz="1000" b="1" dirty="0">
                  <a:solidFill>
                    <a:schemeClr val="tx1"/>
                  </a:solidFill>
                  <a:latin typeface="Arial" charset="0"/>
                </a:rPr>
                <a:t>Emergency Response</a:t>
              </a:r>
            </a:p>
          </p:txBody>
        </p:sp>
      </p:grpSp>
      <p:grpSp>
        <p:nvGrpSpPr>
          <p:cNvPr id="10" name="Group 116"/>
          <p:cNvGrpSpPr>
            <a:grpSpLocks/>
          </p:cNvGrpSpPr>
          <p:nvPr/>
        </p:nvGrpSpPr>
        <p:grpSpPr bwMode="auto">
          <a:xfrm>
            <a:off x="4597400" y="2714626"/>
            <a:ext cx="2897012" cy="1158875"/>
            <a:chOff x="2928" y="1941"/>
            <a:chExt cx="1826" cy="730"/>
          </a:xfrm>
        </p:grpSpPr>
        <p:grpSp>
          <p:nvGrpSpPr>
            <p:cNvPr id="11" name="Group 118"/>
            <p:cNvGrpSpPr>
              <a:grpSpLocks/>
            </p:cNvGrpSpPr>
            <p:nvPr/>
          </p:nvGrpSpPr>
          <p:grpSpPr bwMode="auto">
            <a:xfrm>
              <a:off x="2928" y="1941"/>
              <a:ext cx="1826" cy="710"/>
              <a:chOff x="2928" y="1941"/>
              <a:chExt cx="1826" cy="710"/>
            </a:xfrm>
          </p:grpSpPr>
          <p:sp>
            <p:nvSpPr>
              <p:cNvPr id="8226" name="Text Box 128"/>
              <p:cNvSpPr txBox="1">
                <a:spLocks noChangeArrowheads="1"/>
              </p:cNvSpPr>
              <p:nvPr/>
            </p:nvSpPr>
            <p:spPr bwMode="auto">
              <a:xfrm>
                <a:off x="3454" y="1941"/>
                <a:ext cx="1218" cy="145"/>
              </a:xfrm>
              <a:prstGeom prst="rect">
                <a:avLst/>
              </a:prstGeom>
              <a:noFill/>
              <a:ln w="9525">
                <a:noFill/>
                <a:miter lim="800000"/>
                <a:headEnd/>
                <a:tailEnd/>
              </a:ln>
            </p:spPr>
            <p:txBody>
              <a:bodyPr>
                <a:spAutoFit/>
              </a:bodyPr>
              <a:lstStyle/>
              <a:p>
                <a:pPr eaLnBrk="1" hangingPunct="1"/>
                <a:endParaRPr lang="en-US" sz="900" dirty="0">
                  <a:solidFill>
                    <a:srgbClr val="000000"/>
                  </a:solidFill>
                  <a:latin typeface="Frutiger 55 Roman" pitchFamily="2" charset="0"/>
                </a:endParaRPr>
              </a:p>
            </p:txBody>
          </p:sp>
          <p:sp>
            <p:nvSpPr>
              <p:cNvPr id="8227" name="Text Box 133"/>
              <p:cNvSpPr txBox="1">
                <a:spLocks noChangeArrowheads="1"/>
              </p:cNvSpPr>
              <p:nvPr/>
            </p:nvSpPr>
            <p:spPr bwMode="auto">
              <a:xfrm>
                <a:off x="2928" y="2507"/>
                <a:ext cx="674" cy="144"/>
              </a:xfrm>
              <a:prstGeom prst="rect">
                <a:avLst/>
              </a:prstGeom>
              <a:noFill/>
              <a:ln w="9525">
                <a:noFill/>
                <a:miter lim="800000"/>
                <a:headEnd/>
                <a:tailEnd/>
              </a:ln>
            </p:spPr>
            <p:txBody>
              <a:bodyPr>
                <a:spAutoFit/>
              </a:bodyPr>
              <a:lstStyle/>
              <a:p>
                <a:pPr eaLnBrk="1" hangingPunct="1"/>
                <a:endParaRPr lang="en-US" sz="900" dirty="0">
                  <a:solidFill>
                    <a:srgbClr val="000000"/>
                  </a:solidFill>
                  <a:latin typeface="Frutiger 55 Roman" pitchFamily="2" charset="0"/>
                </a:endParaRPr>
              </a:p>
            </p:txBody>
          </p:sp>
          <p:sp>
            <p:nvSpPr>
              <p:cNvPr id="8228" name="Text Box 138"/>
              <p:cNvSpPr txBox="1">
                <a:spLocks noChangeArrowheads="1"/>
              </p:cNvSpPr>
              <p:nvPr/>
            </p:nvSpPr>
            <p:spPr bwMode="auto">
              <a:xfrm>
                <a:off x="3400" y="2504"/>
                <a:ext cx="1354" cy="144"/>
              </a:xfrm>
              <a:prstGeom prst="rect">
                <a:avLst/>
              </a:prstGeom>
              <a:noFill/>
              <a:ln w="9525">
                <a:noFill/>
                <a:miter lim="800000"/>
                <a:headEnd/>
                <a:tailEnd/>
              </a:ln>
            </p:spPr>
            <p:txBody>
              <a:bodyPr>
                <a:spAutoFit/>
              </a:bodyPr>
              <a:lstStyle/>
              <a:p>
                <a:pPr eaLnBrk="1" hangingPunct="1"/>
                <a:endParaRPr lang="en-US" sz="900" dirty="0">
                  <a:solidFill>
                    <a:srgbClr val="000000"/>
                  </a:solidFill>
                  <a:latin typeface="Frutiger 55 Roman" pitchFamily="2" charset="0"/>
                </a:endParaRPr>
              </a:p>
            </p:txBody>
          </p:sp>
        </p:grpSp>
        <p:grpSp>
          <p:nvGrpSpPr>
            <p:cNvPr id="12" name="Group 154"/>
            <p:cNvGrpSpPr>
              <a:grpSpLocks/>
            </p:cNvGrpSpPr>
            <p:nvPr/>
          </p:nvGrpSpPr>
          <p:grpSpPr bwMode="auto">
            <a:xfrm rot="5400000">
              <a:off x="2786" y="2448"/>
              <a:ext cx="420" cy="26"/>
              <a:chOff x="4175" y="3996"/>
              <a:chExt cx="305" cy="30"/>
            </a:xfrm>
          </p:grpSpPr>
          <p:sp>
            <p:nvSpPr>
              <p:cNvPr id="8224" name="Line 163"/>
              <p:cNvSpPr>
                <a:spLocks noChangeShapeType="1"/>
              </p:cNvSpPr>
              <p:nvPr/>
            </p:nvSpPr>
            <p:spPr bwMode="auto">
              <a:xfrm flipV="1">
                <a:off x="4463" y="3996"/>
                <a:ext cx="17" cy="27"/>
              </a:xfrm>
              <a:prstGeom prst="line">
                <a:avLst/>
              </a:prstGeom>
              <a:noFill/>
              <a:ln w="25400">
                <a:solidFill>
                  <a:srgbClr val="FF0000"/>
                </a:solidFill>
                <a:round/>
                <a:headEnd type="none" w="sm" len="sm"/>
                <a:tailEnd type="none" w="sm" len="sm"/>
              </a:ln>
            </p:spPr>
            <p:txBody>
              <a:bodyPr wrap="none" anchor="ctr"/>
              <a:lstStyle/>
              <a:p>
                <a:endParaRPr lang="en-US" dirty="0"/>
              </a:p>
            </p:txBody>
          </p:sp>
          <p:sp>
            <p:nvSpPr>
              <p:cNvPr id="8225" name="Line 164"/>
              <p:cNvSpPr>
                <a:spLocks noChangeShapeType="1"/>
              </p:cNvSpPr>
              <p:nvPr/>
            </p:nvSpPr>
            <p:spPr bwMode="auto">
              <a:xfrm flipH="1" flipV="1">
                <a:off x="4175" y="3999"/>
                <a:ext cx="17" cy="27"/>
              </a:xfrm>
              <a:prstGeom prst="line">
                <a:avLst/>
              </a:prstGeom>
              <a:noFill/>
              <a:ln w="25400">
                <a:solidFill>
                  <a:srgbClr val="FF0000"/>
                </a:solidFill>
                <a:round/>
                <a:headEnd type="none" w="sm" len="sm"/>
                <a:tailEnd type="none" w="sm" len="sm"/>
              </a:ln>
            </p:spPr>
            <p:txBody>
              <a:bodyPr wrap="none" anchor="ctr"/>
              <a:lstStyle/>
              <a:p>
                <a:endParaRPr lang="en-US" dirty="0"/>
              </a:p>
            </p:txBody>
          </p:sp>
        </p:grpSp>
      </p:grpSp>
      <p:sp>
        <p:nvSpPr>
          <p:cNvPr id="8217" name="Rectangle 169"/>
          <p:cNvSpPr>
            <a:spLocks noChangeArrowheads="1"/>
          </p:cNvSpPr>
          <p:nvPr/>
        </p:nvSpPr>
        <p:spPr bwMode="auto">
          <a:xfrm rot="-5400000">
            <a:off x="-1047133" y="3532079"/>
            <a:ext cx="4256088" cy="646331"/>
          </a:xfrm>
          <a:prstGeom prst="rect">
            <a:avLst/>
          </a:prstGeom>
          <a:noFill/>
          <a:ln w="9525">
            <a:noFill/>
            <a:miter lim="800000"/>
            <a:headEnd/>
            <a:tailEnd/>
          </a:ln>
        </p:spPr>
        <p:txBody>
          <a:bodyPr>
            <a:spAutoFit/>
          </a:bodyPr>
          <a:lstStyle/>
          <a:p>
            <a:pPr algn="l"/>
            <a:r>
              <a:rPr lang="en-US" sz="3600" b="1" dirty="0">
                <a:solidFill>
                  <a:srgbClr val="FF3300"/>
                </a:solidFill>
                <a:latin typeface="Arial" charset="0"/>
              </a:rPr>
              <a:t>Event Stages</a:t>
            </a:r>
          </a:p>
        </p:txBody>
      </p:sp>
      <p:sp>
        <p:nvSpPr>
          <p:cNvPr id="8219" name="Rectangle 109"/>
          <p:cNvSpPr>
            <a:spLocks noChangeArrowheads="1"/>
          </p:cNvSpPr>
          <p:nvPr/>
        </p:nvSpPr>
        <p:spPr bwMode="auto">
          <a:xfrm>
            <a:off x="7315200" y="5543550"/>
            <a:ext cx="1447800" cy="400752"/>
          </a:xfrm>
          <a:prstGeom prst="rect">
            <a:avLst/>
          </a:prstGeom>
          <a:solidFill>
            <a:srgbClr val="FFFF00"/>
          </a:solidFill>
          <a:ln w="9525">
            <a:solidFill>
              <a:srgbClr val="000000"/>
            </a:solidFill>
            <a:miter lim="800000"/>
            <a:headEnd/>
            <a:tailEnd/>
          </a:ln>
        </p:spPr>
        <p:txBody>
          <a:bodyPr wrap="square" lIns="92075" tIns="46038" rIns="92075" bIns="46038">
            <a:spAutoFit/>
          </a:bodyPr>
          <a:lstStyle/>
          <a:p>
            <a:pPr algn="l"/>
            <a:r>
              <a:rPr lang="en-US" sz="1000" b="1" dirty="0">
                <a:solidFill>
                  <a:schemeClr val="tx1"/>
                </a:solidFill>
                <a:latin typeface="Arial" charset="0"/>
              </a:rPr>
              <a:t>Resilience continues</a:t>
            </a:r>
          </a:p>
          <a:p>
            <a:pPr algn="l"/>
            <a:r>
              <a:rPr lang="en-US" sz="1000" b="1" dirty="0">
                <a:solidFill>
                  <a:schemeClr val="tx1"/>
                </a:solidFill>
                <a:latin typeface="Arial" charset="0"/>
              </a:rPr>
              <a:t>lessons </a:t>
            </a:r>
            <a:r>
              <a:rPr lang="en-US" sz="1000" b="1" dirty="0" smtClean="0">
                <a:solidFill>
                  <a:schemeClr val="tx1"/>
                </a:solidFill>
                <a:latin typeface="Arial" charset="0"/>
              </a:rPr>
              <a:t>learned</a:t>
            </a:r>
          </a:p>
        </p:txBody>
      </p:sp>
      <p:sp>
        <p:nvSpPr>
          <p:cNvPr id="8220" name="Line 31"/>
          <p:cNvSpPr>
            <a:spLocks noChangeShapeType="1"/>
          </p:cNvSpPr>
          <p:nvPr/>
        </p:nvSpPr>
        <p:spPr bwMode="auto">
          <a:xfrm>
            <a:off x="8001000" y="2514600"/>
            <a:ext cx="45719" cy="2971800"/>
          </a:xfrm>
          <a:prstGeom prst="line">
            <a:avLst/>
          </a:prstGeom>
          <a:noFill/>
          <a:ln w="25400">
            <a:solidFill>
              <a:srgbClr val="00BE00"/>
            </a:solidFill>
            <a:prstDash val="dash"/>
            <a:round/>
            <a:headEnd type="none" w="sm" len="sm"/>
            <a:tailEnd type="none" w="sm" len="sm"/>
          </a:ln>
        </p:spPr>
        <p:txBody>
          <a:bodyPr wrap="none" anchor="ctr"/>
          <a:lstStyle/>
          <a:p>
            <a:endParaRPr lang="en-US" dirty="0"/>
          </a:p>
        </p:txBody>
      </p:sp>
      <p:sp>
        <p:nvSpPr>
          <p:cNvPr id="8221" name="Line 31"/>
          <p:cNvSpPr>
            <a:spLocks noChangeShapeType="1"/>
          </p:cNvSpPr>
          <p:nvPr/>
        </p:nvSpPr>
        <p:spPr bwMode="auto">
          <a:xfrm>
            <a:off x="8806744" y="2339975"/>
            <a:ext cx="45719" cy="3984625"/>
          </a:xfrm>
          <a:prstGeom prst="line">
            <a:avLst/>
          </a:prstGeom>
          <a:noFill/>
          <a:ln w="25400">
            <a:solidFill>
              <a:srgbClr val="00BE00"/>
            </a:solidFill>
            <a:prstDash val="dash"/>
            <a:round/>
            <a:headEnd type="none" w="sm" len="sm"/>
            <a:tailEnd type="none" w="sm" len="sm"/>
          </a:ln>
        </p:spPr>
        <p:txBody>
          <a:bodyPr wrap="none" anchor="ct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12"/>
                                        </p:tgtEl>
                                        <p:attrNameLst>
                                          <p:attrName>style.visibility</p:attrName>
                                        </p:attrNameLst>
                                      </p:cBhvr>
                                      <p:to>
                                        <p:strVal val="visible"/>
                                      </p:to>
                                    </p:set>
                                    <p:anim calcmode="lin" valueType="num">
                                      <p:cBhvr additive="base">
                                        <p:cTn id="19" dur="500" fill="hold"/>
                                        <p:tgtEl>
                                          <p:spTgt spid="8212"/>
                                        </p:tgtEl>
                                        <p:attrNameLst>
                                          <p:attrName>ppt_x</p:attrName>
                                        </p:attrNameLst>
                                      </p:cBhvr>
                                      <p:tavLst>
                                        <p:tav tm="0">
                                          <p:val>
                                            <p:strVal val="#ppt_x"/>
                                          </p:val>
                                        </p:tav>
                                        <p:tav tm="100000">
                                          <p:val>
                                            <p:strVal val="#ppt_x"/>
                                          </p:val>
                                        </p:tav>
                                      </p:tavLst>
                                    </p:anim>
                                    <p:anim calcmode="lin" valueType="num">
                                      <p:cBhvr additive="base">
                                        <p:cTn id="20" dur="500" fill="hold"/>
                                        <p:tgtEl>
                                          <p:spTgt spid="82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211"/>
                                        </p:tgtEl>
                                        <p:attrNameLst>
                                          <p:attrName>style.visibility</p:attrName>
                                        </p:attrNameLst>
                                      </p:cBhvr>
                                      <p:to>
                                        <p:strVal val="visible"/>
                                      </p:to>
                                    </p:set>
                                    <p:anim calcmode="lin" valueType="num">
                                      <p:cBhvr additive="base">
                                        <p:cTn id="23" dur="500" fill="hold"/>
                                        <p:tgtEl>
                                          <p:spTgt spid="8211"/>
                                        </p:tgtEl>
                                        <p:attrNameLst>
                                          <p:attrName>ppt_x</p:attrName>
                                        </p:attrNameLst>
                                      </p:cBhvr>
                                      <p:tavLst>
                                        <p:tav tm="0">
                                          <p:val>
                                            <p:strVal val="#ppt_x"/>
                                          </p:val>
                                        </p:tav>
                                        <p:tav tm="100000">
                                          <p:val>
                                            <p:strVal val="#ppt_x"/>
                                          </p:val>
                                        </p:tav>
                                      </p:tavLst>
                                    </p:anim>
                                    <p:anim calcmode="lin" valueType="num">
                                      <p:cBhvr additive="base">
                                        <p:cTn id="24" dur="500" fill="hold"/>
                                        <p:tgtEl>
                                          <p:spTgt spid="82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372535"/>
                                        </p:tgtEl>
                                        <p:attrNameLst>
                                          <p:attrName>style.visibility</p:attrName>
                                        </p:attrNameLst>
                                      </p:cBhvr>
                                      <p:to>
                                        <p:strVal val="visible"/>
                                      </p:to>
                                    </p:set>
                                    <p:anim calcmode="lin" valueType="num">
                                      <p:cBhvr additive="base">
                                        <p:cTn id="33" dur="500" fill="hold"/>
                                        <p:tgtEl>
                                          <p:spTgt spid="4372535"/>
                                        </p:tgtEl>
                                        <p:attrNameLst>
                                          <p:attrName>ppt_x</p:attrName>
                                        </p:attrNameLst>
                                      </p:cBhvr>
                                      <p:tavLst>
                                        <p:tav tm="0">
                                          <p:val>
                                            <p:strVal val="#ppt_x"/>
                                          </p:val>
                                        </p:tav>
                                        <p:tav tm="100000">
                                          <p:val>
                                            <p:strVal val="#ppt_x"/>
                                          </p:val>
                                        </p:tav>
                                      </p:tavLst>
                                    </p:anim>
                                    <p:anim calcmode="lin" valueType="num">
                                      <p:cBhvr additive="base">
                                        <p:cTn id="34" dur="500" fill="hold"/>
                                        <p:tgtEl>
                                          <p:spTgt spid="437253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8219"/>
                                        </p:tgtEl>
                                        <p:attrNameLst>
                                          <p:attrName>style.visibility</p:attrName>
                                        </p:attrNameLst>
                                      </p:cBhvr>
                                      <p:to>
                                        <p:strVal val="visible"/>
                                      </p:to>
                                    </p:set>
                                    <p:anim calcmode="lin" valueType="num">
                                      <p:cBhvr additive="base">
                                        <p:cTn id="37" dur="500" fill="hold"/>
                                        <p:tgtEl>
                                          <p:spTgt spid="8219"/>
                                        </p:tgtEl>
                                        <p:attrNameLst>
                                          <p:attrName>ppt_x</p:attrName>
                                        </p:attrNameLst>
                                      </p:cBhvr>
                                      <p:tavLst>
                                        <p:tav tm="0">
                                          <p:val>
                                            <p:strVal val="#ppt_x"/>
                                          </p:val>
                                        </p:tav>
                                        <p:tav tm="100000">
                                          <p:val>
                                            <p:strVal val="#ppt_x"/>
                                          </p:val>
                                        </p:tav>
                                      </p:tavLst>
                                    </p:anim>
                                    <p:anim calcmode="lin" valueType="num">
                                      <p:cBhvr additive="base">
                                        <p:cTn id="38" dur="500" fill="hold"/>
                                        <p:tgtEl>
                                          <p:spTgt spid="8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1" grpId="0" animBg="1"/>
      <p:bldP spid="8212" grpId="0"/>
      <p:bldP spid="4372535" grpId="0" animBg="1"/>
      <p:bldP spid="82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85750"/>
            <a:ext cx="8305800" cy="55245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UNIVERSITY OF NOTRE DAME</a:t>
            </a:r>
            <a:br>
              <a:rPr kumimoji="0" lang="en-US" sz="1800" b="1" i="0" u="none" strike="noStrike" kern="1200" cap="none" spc="0" normalizeH="0" baseline="0" noProof="0" dirty="0" smtClean="0">
                <a:ln>
                  <a:noFill/>
                </a:ln>
                <a:solidFill>
                  <a:schemeClr val="tx1"/>
                </a:solidFill>
                <a:effectLst/>
                <a:uLnTx/>
                <a:uFillTx/>
                <a:latin typeface="+mj-lt"/>
                <a:ea typeface="+mj-ea"/>
                <a:cs typeface="+mj-cs"/>
              </a:rPr>
            </a:br>
            <a:r>
              <a:rPr kumimoji="0" lang="en-US" sz="1800" b="1" i="0" u="none" strike="noStrike" kern="1200" cap="none" spc="0" normalizeH="0" baseline="0" noProof="0" dirty="0" smtClean="0">
                <a:ln>
                  <a:noFill/>
                </a:ln>
                <a:solidFill>
                  <a:schemeClr val="tx1"/>
                </a:solidFill>
                <a:effectLst/>
                <a:uLnTx/>
                <a:uFillTx/>
                <a:latin typeface="+mj-lt"/>
                <a:ea typeface="+mj-ea"/>
                <a:cs typeface="+mj-cs"/>
              </a:rPr>
              <a:t>EOC ORGANIZATION</a:t>
            </a:r>
          </a:p>
        </p:txBody>
      </p:sp>
      <p:sp>
        <p:nvSpPr>
          <p:cNvPr id="5" name="Text Box 45"/>
          <p:cNvSpPr txBox="1">
            <a:spLocks noChangeArrowheads="1"/>
          </p:cNvSpPr>
          <p:nvPr/>
        </p:nvSpPr>
        <p:spPr bwMode="auto">
          <a:xfrm>
            <a:off x="3124200" y="1219200"/>
            <a:ext cx="2743200" cy="461665"/>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dirty="0">
                <a:solidFill>
                  <a:schemeClr val="bg1"/>
                </a:solidFill>
              </a:rPr>
              <a:t>Executive Emergency Policy Committee </a:t>
            </a:r>
            <a:r>
              <a:rPr lang="en-US" sz="1200" b="1" u="none" dirty="0" smtClean="0">
                <a:solidFill>
                  <a:schemeClr val="bg1"/>
                </a:solidFill>
              </a:rPr>
              <a:t>(Policy Committee)</a:t>
            </a:r>
            <a:endParaRPr lang="en-US" sz="1200" b="1" u="none" dirty="0">
              <a:solidFill>
                <a:schemeClr val="bg1"/>
              </a:solidFill>
            </a:endParaRPr>
          </a:p>
        </p:txBody>
      </p:sp>
      <p:sp>
        <p:nvSpPr>
          <p:cNvPr id="6" name="Rectangle 46"/>
          <p:cNvSpPr>
            <a:spLocks noChangeArrowheads="1"/>
          </p:cNvSpPr>
          <p:nvPr/>
        </p:nvSpPr>
        <p:spPr bwMode="auto">
          <a:xfrm>
            <a:off x="3048000" y="1143000"/>
            <a:ext cx="2895600" cy="609600"/>
          </a:xfrm>
          <a:prstGeom prst="rect">
            <a:avLst/>
          </a:prstGeom>
          <a:noFill/>
          <a:ln w="28575" cap="sq">
            <a:solidFill>
              <a:srgbClr val="FFFFFF"/>
            </a:solidFill>
            <a:miter lim="800000"/>
            <a:headEnd type="none" w="sm" len="sm"/>
            <a:tailEnd type="none" w="sm" len="sm"/>
          </a:ln>
        </p:spPr>
        <p:txBody>
          <a:bodyPr wrap="none" anchor="ctr"/>
          <a:lstStyle/>
          <a:p>
            <a:endParaRPr lang="en-US"/>
          </a:p>
        </p:txBody>
      </p:sp>
      <p:sp>
        <p:nvSpPr>
          <p:cNvPr id="7" name="Text Box 51"/>
          <p:cNvSpPr txBox="1">
            <a:spLocks noChangeArrowheads="1"/>
          </p:cNvSpPr>
          <p:nvPr/>
        </p:nvSpPr>
        <p:spPr bwMode="auto">
          <a:xfrm>
            <a:off x="3124200" y="2057400"/>
            <a:ext cx="2743200" cy="276225"/>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dirty="0">
                <a:solidFill>
                  <a:schemeClr val="bg1"/>
                </a:solidFill>
              </a:rPr>
              <a:t>Emergency Operations Center Leader</a:t>
            </a:r>
          </a:p>
        </p:txBody>
      </p:sp>
      <p:sp>
        <p:nvSpPr>
          <p:cNvPr id="8" name="Rectangle 52"/>
          <p:cNvSpPr>
            <a:spLocks noChangeArrowheads="1"/>
          </p:cNvSpPr>
          <p:nvPr/>
        </p:nvSpPr>
        <p:spPr bwMode="auto">
          <a:xfrm>
            <a:off x="3048000" y="1981200"/>
            <a:ext cx="2895600" cy="457200"/>
          </a:xfrm>
          <a:prstGeom prst="rect">
            <a:avLst/>
          </a:prstGeom>
          <a:noFill/>
          <a:ln w="28575" cap="sq">
            <a:solidFill>
              <a:srgbClr val="FFFFFF"/>
            </a:solidFill>
            <a:miter lim="800000"/>
            <a:headEnd type="none" w="sm" len="sm"/>
            <a:tailEnd type="none" w="sm" len="sm"/>
          </a:ln>
        </p:spPr>
        <p:txBody>
          <a:bodyPr wrap="none" anchor="ctr"/>
          <a:lstStyle/>
          <a:p>
            <a:endParaRPr lang="en-US"/>
          </a:p>
        </p:txBody>
      </p:sp>
      <p:sp>
        <p:nvSpPr>
          <p:cNvPr id="9" name="Text Box 53"/>
          <p:cNvSpPr txBox="1">
            <a:spLocks noChangeArrowheads="1"/>
          </p:cNvSpPr>
          <p:nvPr/>
        </p:nvSpPr>
        <p:spPr bwMode="auto">
          <a:xfrm>
            <a:off x="3276600" y="2743200"/>
            <a:ext cx="1066800" cy="461963"/>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Liaison Officer</a:t>
            </a:r>
          </a:p>
        </p:txBody>
      </p:sp>
      <p:sp>
        <p:nvSpPr>
          <p:cNvPr id="10" name="Text Box 54"/>
          <p:cNvSpPr txBox="1">
            <a:spLocks noChangeArrowheads="1"/>
          </p:cNvSpPr>
          <p:nvPr/>
        </p:nvSpPr>
        <p:spPr bwMode="auto">
          <a:xfrm>
            <a:off x="2209800" y="2743200"/>
            <a:ext cx="838200" cy="457200"/>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Safety Officer</a:t>
            </a:r>
          </a:p>
        </p:txBody>
      </p:sp>
      <p:sp>
        <p:nvSpPr>
          <p:cNvPr id="11" name="Text Box 55"/>
          <p:cNvSpPr txBox="1">
            <a:spLocks noChangeArrowheads="1"/>
          </p:cNvSpPr>
          <p:nvPr/>
        </p:nvSpPr>
        <p:spPr bwMode="auto">
          <a:xfrm>
            <a:off x="152400" y="2743200"/>
            <a:ext cx="1066800" cy="457200"/>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dirty="0">
                <a:solidFill>
                  <a:schemeClr val="bg1"/>
                </a:solidFill>
              </a:rPr>
              <a:t>Incident Coordinator</a:t>
            </a:r>
          </a:p>
        </p:txBody>
      </p:sp>
      <p:sp>
        <p:nvSpPr>
          <p:cNvPr id="12" name="Text Box 56"/>
          <p:cNvSpPr txBox="1">
            <a:spLocks noChangeArrowheads="1"/>
          </p:cNvSpPr>
          <p:nvPr/>
        </p:nvSpPr>
        <p:spPr bwMode="auto">
          <a:xfrm>
            <a:off x="1371600" y="2743200"/>
            <a:ext cx="609600" cy="276999"/>
          </a:xfrm>
          <a:prstGeom prst="rect">
            <a:avLst/>
          </a:prstGeom>
          <a:solidFill>
            <a:srgbClr val="002060"/>
          </a:solidFill>
          <a:ln w="12700" cap="sq">
            <a:noFill/>
            <a:miter lim="800000"/>
            <a:headEnd type="none" w="sm" len="sm"/>
            <a:tailEnd type="none" w="sm" len="sm"/>
          </a:ln>
        </p:spPr>
        <p:txBody>
          <a:bodyPr wrap="square">
            <a:spAutoFit/>
          </a:bodyPr>
          <a:lstStyle/>
          <a:p>
            <a:pPr algn="ctr">
              <a:spcBef>
                <a:spcPct val="50000"/>
              </a:spcBef>
            </a:pPr>
            <a:r>
              <a:rPr lang="en-US" sz="1200" b="1" u="none" dirty="0" smtClean="0">
                <a:solidFill>
                  <a:schemeClr val="bg1"/>
                </a:solidFill>
              </a:rPr>
              <a:t>PIO</a:t>
            </a:r>
            <a:endParaRPr lang="en-US" sz="1200" b="1" u="none" dirty="0">
              <a:solidFill>
                <a:schemeClr val="bg1"/>
              </a:solidFill>
            </a:endParaRPr>
          </a:p>
        </p:txBody>
      </p:sp>
      <p:sp>
        <p:nvSpPr>
          <p:cNvPr id="13" name="Text Box 57"/>
          <p:cNvSpPr txBox="1">
            <a:spLocks noChangeArrowheads="1"/>
          </p:cNvSpPr>
          <p:nvPr/>
        </p:nvSpPr>
        <p:spPr bwMode="auto">
          <a:xfrm>
            <a:off x="4572000" y="2743200"/>
            <a:ext cx="762000" cy="461665"/>
          </a:xfrm>
          <a:prstGeom prst="rect">
            <a:avLst/>
          </a:prstGeom>
          <a:solidFill>
            <a:srgbClr val="002060"/>
          </a:solidFill>
          <a:ln w="12700" cap="sq">
            <a:noFill/>
            <a:miter lim="800000"/>
            <a:headEnd type="none" w="sm" len="sm"/>
            <a:tailEnd type="none" w="sm" len="sm"/>
          </a:ln>
        </p:spPr>
        <p:txBody>
          <a:bodyPr wrap="square">
            <a:spAutoFit/>
          </a:bodyPr>
          <a:lstStyle/>
          <a:p>
            <a:pPr algn="ctr">
              <a:spcBef>
                <a:spcPct val="50000"/>
              </a:spcBef>
            </a:pPr>
            <a:r>
              <a:rPr lang="en-US" sz="1200" b="1" u="none" dirty="0">
                <a:solidFill>
                  <a:schemeClr val="bg1"/>
                </a:solidFill>
              </a:rPr>
              <a:t>Life </a:t>
            </a:r>
            <a:r>
              <a:rPr lang="en-US" sz="1200" b="1" u="none" dirty="0" smtClean="0">
                <a:solidFill>
                  <a:schemeClr val="bg1"/>
                </a:solidFill>
              </a:rPr>
              <a:t>  Officer</a:t>
            </a:r>
            <a:endParaRPr lang="en-US" sz="1200" b="1" u="none" dirty="0">
              <a:solidFill>
                <a:schemeClr val="bg1"/>
              </a:solidFill>
            </a:endParaRPr>
          </a:p>
        </p:txBody>
      </p:sp>
      <p:sp>
        <p:nvSpPr>
          <p:cNvPr id="14" name="Text Box 58"/>
          <p:cNvSpPr txBox="1">
            <a:spLocks noChangeArrowheads="1"/>
          </p:cNvSpPr>
          <p:nvPr/>
        </p:nvSpPr>
        <p:spPr bwMode="auto">
          <a:xfrm>
            <a:off x="8001000" y="2743200"/>
            <a:ext cx="914400" cy="461665"/>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dirty="0" smtClean="0">
                <a:solidFill>
                  <a:schemeClr val="bg1"/>
                </a:solidFill>
              </a:rPr>
              <a:t>Plannin</a:t>
            </a:r>
            <a:r>
              <a:rPr lang="en-US" sz="1200" b="1" dirty="0" smtClean="0">
                <a:solidFill>
                  <a:schemeClr val="bg1"/>
                </a:solidFill>
              </a:rPr>
              <a:t>g Officer</a:t>
            </a:r>
            <a:endParaRPr lang="en-US" sz="1200" b="1" u="none" dirty="0">
              <a:solidFill>
                <a:schemeClr val="bg1"/>
              </a:solidFill>
            </a:endParaRPr>
          </a:p>
        </p:txBody>
      </p:sp>
      <p:sp>
        <p:nvSpPr>
          <p:cNvPr id="15" name="Text Box 65"/>
          <p:cNvSpPr txBox="1">
            <a:spLocks noChangeArrowheads="1"/>
          </p:cNvSpPr>
          <p:nvPr/>
        </p:nvSpPr>
        <p:spPr bwMode="auto">
          <a:xfrm>
            <a:off x="685800" y="3810000"/>
            <a:ext cx="16002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Student Affairs</a:t>
            </a:r>
          </a:p>
        </p:txBody>
      </p:sp>
      <p:sp>
        <p:nvSpPr>
          <p:cNvPr id="16" name="Text Box 66"/>
          <p:cNvSpPr txBox="1">
            <a:spLocks noChangeArrowheads="1"/>
          </p:cNvSpPr>
          <p:nvPr/>
        </p:nvSpPr>
        <p:spPr bwMode="auto">
          <a:xfrm>
            <a:off x="685800" y="4343400"/>
            <a:ext cx="16002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Human Resources</a:t>
            </a:r>
          </a:p>
        </p:txBody>
      </p:sp>
      <p:sp>
        <p:nvSpPr>
          <p:cNvPr id="17" name="Text Box 67"/>
          <p:cNvSpPr txBox="1">
            <a:spLocks noChangeArrowheads="1"/>
          </p:cNvSpPr>
          <p:nvPr/>
        </p:nvSpPr>
        <p:spPr bwMode="auto">
          <a:xfrm>
            <a:off x="685800" y="4876800"/>
            <a:ext cx="16002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Academic Affairs</a:t>
            </a:r>
          </a:p>
        </p:txBody>
      </p:sp>
      <p:sp>
        <p:nvSpPr>
          <p:cNvPr id="18" name="Text Box 68"/>
          <p:cNvSpPr txBox="1">
            <a:spLocks noChangeArrowheads="1"/>
          </p:cNvSpPr>
          <p:nvPr/>
        </p:nvSpPr>
        <p:spPr bwMode="auto">
          <a:xfrm>
            <a:off x="6705600" y="4876800"/>
            <a:ext cx="16002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Research</a:t>
            </a:r>
          </a:p>
        </p:txBody>
      </p:sp>
      <p:sp>
        <p:nvSpPr>
          <p:cNvPr id="19" name="Text Box 69"/>
          <p:cNvSpPr txBox="1">
            <a:spLocks noChangeArrowheads="1"/>
          </p:cNvSpPr>
          <p:nvPr/>
        </p:nvSpPr>
        <p:spPr bwMode="auto">
          <a:xfrm>
            <a:off x="6705600" y="4343400"/>
            <a:ext cx="16002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Investment</a:t>
            </a:r>
          </a:p>
        </p:txBody>
      </p:sp>
      <p:sp>
        <p:nvSpPr>
          <p:cNvPr id="20" name="Text Box 70"/>
          <p:cNvSpPr txBox="1">
            <a:spLocks noChangeArrowheads="1"/>
          </p:cNvSpPr>
          <p:nvPr/>
        </p:nvSpPr>
        <p:spPr bwMode="auto">
          <a:xfrm>
            <a:off x="6705600" y="3810000"/>
            <a:ext cx="16002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Athletics</a:t>
            </a:r>
          </a:p>
        </p:txBody>
      </p:sp>
      <p:sp>
        <p:nvSpPr>
          <p:cNvPr id="21" name="Text Box 71"/>
          <p:cNvSpPr txBox="1">
            <a:spLocks noChangeArrowheads="1"/>
          </p:cNvSpPr>
          <p:nvPr/>
        </p:nvSpPr>
        <p:spPr bwMode="auto">
          <a:xfrm>
            <a:off x="3733800" y="4800600"/>
            <a:ext cx="16002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Student Affairs</a:t>
            </a:r>
          </a:p>
        </p:txBody>
      </p:sp>
      <p:sp>
        <p:nvSpPr>
          <p:cNvPr id="22" name="Text Box 72"/>
          <p:cNvSpPr txBox="1">
            <a:spLocks noChangeArrowheads="1"/>
          </p:cNvSpPr>
          <p:nvPr/>
        </p:nvSpPr>
        <p:spPr bwMode="auto">
          <a:xfrm>
            <a:off x="3733800" y="5334000"/>
            <a:ext cx="16002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OIT</a:t>
            </a:r>
          </a:p>
        </p:txBody>
      </p:sp>
      <p:sp>
        <p:nvSpPr>
          <p:cNvPr id="23" name="Text Box 73"/>
          <p:cNvSpPr txBox="1">
            <a:spLocks noChangeArrowheads="1"/>
          </p:cNvSpPr>
          <p:nvPr/>
        </p:nvSpPr>
        <p:spPr bwMode="auto">
          <a:xfrm>
            <a:off x="3733800" y="4267200"/>
            <a:ext cx="16002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Finance</a:t>
            </a:r>
          </a:p>
        </p:txBody>
      </p:sp>
      <p:sp>
        <p:nvSpPr>
          <p:cNvPr id="24" name="Text Box 74"/>
          <p:cNvSpPr txBox="1">
            <a:spLocks noChangeArrowheads="1"/>
          </p:cNvSpPr>
          <p:nvPr/>
        </p:nvSpPr>
        <p:spPr bwMode="auto">
          <a:xfrm>
            <a:off x="3733800" y="3810000"/>
            <a:ext cx="16002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Business Operations</a:t>
            </a:r>
          </a:p>
        </p:txBody>
      </p:sp>
      <p:sp>
        <p:nvSpPr>
          <p:cNvPr id="25" name="Rectangle 75"/>
          <p:cNvSpPr>
            <a:spLocks noChangeArrowheads="1"/>
          </p:cNvSpPr>
          <p:nvPr/>
        </p:nvSpPr>
        <p:spPr bwMode="auto">
          <a:xfrm>
            <a:off x="381000" y="3581400"/>
            <a:ext cx="8229600" cy="2209800"/>
          </a:xfrm>
          <a:prstGeom prst="rect">
            <a:avLst/>
          </a:prstGeom>
          <a:noFill/>
          <a:ln w="12700" cap="sq">
            <a:solidFill>
              <a:schemeClr val="tx1"/>
            </a:solidFill>
            <a:miter lim="800000"/>
            <a:headEnd type="none" w="sm" len="sm"/>
            <a:tailEnd type="none" w="sm" len="sm"/>
          </a:ln>
        </p:spPr>
        <p:txBody>
          <a:bodyPr wrap="none" anchor="ctr"/>
          <a:lstStyle/>
          <a:p>
            <a:endParaRPr lang="en-US"/>
          </a:p>
        </p:txBody>
      </p:sp>
      <p:sp>
        <p:nvSpPr>
          <p:cNvPr id="26" name="Text Box 77"/>
          <p:cNvSpPr txBox="1">
            <a:spLocks noChangeArrowheads="1"/>
          </p:cNvSpPr>
          <p:nvPr/>
        </p:nvSpPr>
        <p:spPr bwMode="auto">
          <a:xfrm>
            <a:off x="762000" y="6172200"/>
            <a:ext cx="10668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Dept.</a:t>
            </a:r>
          </a:p>
        </p:txBody>
      </p:sp>
      <p:sp>
        <p:nvSpPr>
          <p:cNvPr id="27" name="Text Box 78"/>
          <p:cNvSpPr txBox="1">
            <a:spLocks noChangeArrowheads="1"/>
          </p:cNvSpPr>
          <p:nvPr/>
        </p:nvSpPr>
        <p:spPr bwMode="auto">
          <a:xfrm>
            <a:off x="2362200" y="6172200"/>
            <a:ext cx="10668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Dept.</a:t>
            </a:r>
          </a:p>
        </p:txBody>
      </p:sp>
      <p:sp>
        <p:nvSpPr>
          <p:cNvPr id="28" name="Text Box 79"/>
          <p:cNvSpPr txBox="1">
            <a:spLocks noChangeArrowheads="1"/>
          </p:cNvSpPr>
          <p:nvPr/>
        </p:nvSpPr>
        <p:spPr bwMode="auto">
          <a:xfrm>
            <a:off x="5562600" y="6172200"/>
            <a:ext cx="10668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Dept.</a:t>
            </a:r>
          </a:p>
        </p:txBody>
      </p:sp>
      <p:sp>
        <p:nvSpPr>
          <p:cNvPr id="29" name="Text Box 80"/>
          <p:cNvSpPr txBox="1">
            <a:spLocks noChangeArrowheads="1"/>
          </p:cNvSpPr>
          <p:nvPr/>
        </p:nvSpPr>
        <p:spPr bwMode="auto">
          <a:xfrm>
            <a:off x="7162800" y="6172200"/>
            <a:ext cx="10668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Dept.</a:t>
            </a:r>
          </a:p>
        </p:txBody>
      </p:sp>
      <p:sp>
        <p:nvSpPr>
          <p:cNvPr id="30" name="Text Box 81"/>
          <p:cNvSpPr txBox="1">
            <a:spLocks noChangeArrowheads="1"/>
          </p:cNvSpPr>
          <p:nvPr/>
        </p:nvSpPr>
        <p:spPr bwMode="auto">
          <a:xfrm>
            <a:off x="3962400" y="6172200"/>
            <a:ext cx="10668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Dept.</a:t>
            </a:r>
          </a:p>
        </p:txBody>
      </p:sp>
      <p:cxnSp>
        <p:nvCxnSpPr>
          <p:cNvPr id="32" name="AutoShape 89"/>
          <p:cNvCxnSpPr>
            <a:cxnSpLocks noChangeShapeType="1"/>
            <a:endCxn id="8" idx="1"/>
          </p:cNvCxnSpPr>
          <p:nvPr/>
        </p:nvCxnSpPr>
        <p:spPr bwMode="auto">
          <a:xfrm rot="16200000" flipH="1">
            <a:off x="1825626" y="1001712"/>
            <a:ext cx="639762" cy="1776413"/>
          </a:xfrm>
          <a:prstGeom prst="bentConnector2">
            <a:avLst/>
          </a:prstGeom>
          <a:noFill/>
          <a:ln w="38100">
            <a:solidFill>
              <a:schemeClr val="bg1"/>
            </a:solidFill>
            <a:prstDash val="sysDot"/>
            <a:miter lim="800000"/>
            <a:headEnd type="none" w="sm" len="sm"/>
            <a:tailEnd type="none" w="sm" len="sm"/>
          </a:ln>
        </p:spPr>
      </p:cxnSp>
      <p:sp>
        <p:nvSpPr>
          <p:cNvPr id="33" name="Text Box 90"/>
          <p:cNvSpPr txBox="1">
            <a:spLocks noChangeArrowheads="1"/>
          </p:cNvSpPr>
          <p:nvPr/>
        </p:nvSpPr>
        <p:spPr bwMode="auto">
          <a:xfrm>
            <a:off x="6629400" y="1600200"/>
            <a:ext cx="10668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Agency 2</a:t>
            </a:r>
          </a:p>
        </p:txBody>
      </p:sp>
      <p:sp>
        <p:nvSpPr>
          <p:cNvPr id="34" name="Text Box 91"/>
          <p:cNvSpPr txBox="1">
            <a:spLocks noChangeArrowheads="1"/>
          </p:cNvSpPr>
          <p:nvPr/>
        </p:nvSpPr>
        <p:spPr bwMode="auto">
          <a:xfrm>
            <a:off x="6629400" y="990600"/>
            <a:ext cx="10668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Agency 1</a:t>
            </a:r>
          </a:p>
        </p:txBody>
      </p:sp>
      <p:cxnSp>
        <p:nvCxnSpPr>
          <p:cNvPr id="35" name="AutoShape 92"/>
          <p:cNvCxnSpPr>
            <a:cxnSpLocks noChangeShapeType="1"/>
            <a:stCxn id="34" idx="1"/>
            <a:endCxn id="6" idx="3"/>
          </p:cNvCxnSpPr>
          <p:nvPr/>
        </p:nvCxnSpPr>
        <p:spPr bwMode="auto">
          <a:xfrm rot="10800000" flipV="1">
            <a:off x="5957888" y="1128713"/>
            <a:ext cx="671512" cy="319087"/>
          </a:xfrm>
          <a:prstGeom prst="bentConnector3">
            <a:avLst>
              <a:gd name="adj1" fmla="val 50000"/>
            </a:avLst>
          </a:prstGeom>
          <a:noFill/>
          <a:ln w="38100">
            <a:solidFill>
              <a:schemeClr val="bg1"/>
            </a:solidFill>
            <a:prstDash val="sysDot"/>
            <a:miter lim="800000"/>
            <a:headEnd type="none" w="sm" len="sm"/>
            <a:tailEnd type="none" w="sm" len="sm"/>
          </a:ln>
        </p:spPr>
      </p:cxnSp>
      <p:cxnSp>
        <p:nvCxnSpPr>
          <p:cNvPr id="36" name="AutoShape 93"/>
          <p:cNvCxnSpPr>
            <a:cxnSpLocks noChangeShapeType="1"/>
            <a:stCxn id="33" idx="1"/>
            <a:endCxn id="6" idx="3"/>
          </p:cNvCxnSpPr>
          <p:nvPr/>
        </p:nvCxnSpPr>
        <p:spPr bwMode="auto">
          <a:xfrm rot="10800000">
            <a:off x="5957888" y="1447800"/>
            <a:ext cx="671512" cy="290513"/>
          </a:xfrm>
          <a:prstGeom prst="bentConnector3">
            <a:avLst>
              <a:gd name="adj1" fmla="val 51065"/>
            </a:avLst>
          </a:prstGeom>
          <a:noFill/>
          <a:ln w="38100">
            <a:solidFill>
              <a:schemeClr val="bg1"/>
            </a:solidFill>
            <a:prstDash val="sysDot"/>
            <a:miter lim="800000"/>
            <a:headEnd type="none" w="sm" len="sm"/>
            <a:tailEnd type="none" w="sm" len="sm"/>
          </a:ln>
        </p:spPr>
      </p:cxnSp>
      <p:sp>
        <p:nvSpPr>
          <p:cNvPr id="37" name="Text Box 94"/>
          <p:cNvSpPr txBox="1">
            <a:spLocks noChangeArrowheads="1"/>
          </p:cNvSpPr>
          <p:nvPr/>
        </p:nvSpPr>
        <p:spPr bwMode="auto">
          <a:xfrm>
            <a:off x="5562600" y="2743200"/>
            <a:ext cx="1066800" cy="457200"/>
          </a:xfrm>
          <a:prstGeom prst="rect">
            <a:avLst/>
          </a:prstGeom>
          <a:solidFill>
            <a:srgbClr val="002060"/>
          </a:solidFill>
          <a:ln w="12700" cap="sq">
            <a:noFill/>
            <a:miter lim="800000"/>
            <a:headEnd type="none" w="sm" len="sm"/>
            <a:tailEnd type="none" w="sm" len="sm"/>
          </a:ln>
        </p:spPr>
        <p:txBody>
          <a:bodyPr wrap="square">
            <a:spAutoFit/>
          </a:bodyPr>
          <a:lstStyle/>
          <a:p>
            <a:pPr algn="ctr">
              <a:spcBef>
                <a:spcPct val="50000"/>
              </a:spcBef>
            </a:pPr>
            <a:r>
              <a:rPr lang="en-US" sz="1200" b="1" u="none" dirty="0">
                <a:solidFill>
                  <a:schemeClr val="bg1"/>
                </a:solidFill>
              </a:rPr>
              <a:t>EOC Cord. / Scribe</a:t>
            </a:r>
          </a:p>
        </p:txBody>
      </p:sp>
      <p:sp>
        <p:nvSpPr>
          <p:cNvPr id="38" name="Text Box 68"/>
          <p:cNvSpPr txBox="1">
            <a:spLocks noChangeArrowheads="1"/>
          </p:cNvSpPr>
          <p:nvPr/>
        </p:nvSpPr>
        <p:spPr bwMode="auto">
          <a:xfrm>
            <a:off x="6705600" y="5334000"/>
            <a:ext cx="1600200" cy="274638"/>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a:solidFill>
                  <a:schemeClr val="bg1"/>
                </a:solidFill>
              </a:rPr>
              <a:t>University Relations</a:t>
            </a:r>
          </a:p>
        </p:txBody>
      </p:sp>
      <p:cxnSp>
        <p:nvCxnSpPr>
          <p:cNvPr id="43" name="Elbow Connector 42"/>
          <p:cNvCxnSpPr>
            <a:stCxn id="5" idx="2"/>
            <a:endCxn id="7" idx="0"/>
          </p:cNvCxnSpPr>
          <p:nvPr/>
        </p:nvCxnSpPr>
        <p:spPr>
          <a:xfrm rot="5400000">
            <a:off x="4307533" y="1869132"/>
            <a:ext cx="376535"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AutoShape 92"/>
          <p:cNvCxnSpPr>
            <a:cxnSpLocks noChangeShapeType="1"/>
          </p:cNvCxnSpPr>
          <p:nvPr/>
        </p:nvCxnSpPr>
        <p:spPr bwMode="auto">
          <a:xfrm rot="10800000" flipV="1">
            <a:off x="5943600" y="1143000"/>
            <a:ext cx="671512" cy="319087"/>
          </a:xfrm>
          <a:prstGeom prst="bentConnector3">
            <a:avLst>
              <a:gd name="adj1" fmla="val 50000"/>
            </a:avLst>
          </a:prstGeom>
          <a:noFill/>
          <a:ln w="38100">
            <a:solidFill>
              <a:schemeClr val="tx1"/>
            </a:solidFill>
            <a:prstDash val="sysDot"/>
            <a:miter lim="800000"/>
            <a:headEnd type="none" w="sm" len="sm"/>
            <a:tailEnd type="none" w="sm" len="sm"/>
          </a:ln>
        </p:spPr>
      </p:cxnSp>
      <p:cxnSp>
        <p:nvCxnSpPr>
          <p:cNvPr id="46" name="AutoShape 93"/>
          <p:cNvCxnSpPr>
            <a:cxnSpLocks noChangeShapeType="1"/>
          </p:cNvCxnSpPr>
          <p:nvPr/>
        </p:nvCxnSpPr>
        <p:spPr bwMode="auto">
          <a:xfrm rot="10800000">
            <a:off x="5943600" y="1462087"/>
            <a:ext cx="671512" cy="290513"/>
          </a:xfrm>
          <a:prstGeom prst="bentConnector3">
            <a:avLst>
              <a:gd name="adj1" fmla="val 51065"/>
            </a:avLst>
          </a:prstGeom>
          <a:noFill/>
          <a:ln w="38100">
            <a:solidFill>
              <a:schemeClr val="tx1"/>
            </a:solidFill>
            <a:prstDash val="sysDot"/>
            <a:miter lim="800000"/>
            <a:headEnd type="none" w="sm" len="sm"/>
            <a:tailEnd type="none" w="sm" len="sm"/>
          </a:ln>
        </p:spPr>
      </p:cxnSp>
      <p:cxnSp>
        <p:nvCxnSpPr>
          <p:cNvPr id="48" name="Elbow Connector 47"/>
          <p:cNvCxnSpPr>
            <a:stCxn id="7" idx="2"/>
            <a:endCxn id="11" idx="0"/>
          </p:cNvCxnSpPr>
          <p:nvPr/>
        </p:nvCxnSpPr>
        <p:spPr>
          <a:xfrm rot="5400000">
            <a:off x="2386013" y="633412"/>
            <a:ext cx="409575" cy="38100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7" idx="2"/>
            <a:endCxn id="12" idx="0"/>
          </p:cNvCxnSpPr>
          <p:nvPr/>
        </p:nvCxnSpPr>
        <p:spPr>
          <a:xfrm rot="5400000">
            <a:off x="2881313" y="1128712"/>
            <a:ext cx="409575" cy="2819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8" idx="2"/>
            <a:endCxn id="10" idx="0"/>
          </p:cNvCxnSpPr>
          <p:nvPr/>
        </p:nvCxnSpPr>
        <p:spPr>
          <a:xfrm rot="5400000">
            <a:off x="3409950" y="1657350"/>
            <a:ext cx="304800" cy="1866900"/>
          </a:xfrm>
          <a:prstGeom prst="bentConnector3">
            <a:avLst>
              <a:gd name="adj1" fmla="val 35714"/>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Elbow Connector 54"/>
          <p:cNvCxnSpPr>
            <a:stCxn id="7" idx="2"/>
            <a:endCxn id="9" idx="0"/>
          </p:cNvCxnSpPr>
          <p:nvPr/>
        </p:nvCxnSpPr>
        <p:spPr>
          <a:xfrm rot="5400000">
            <a:off x="3948113" y="2195512"/>
            <a:ext cx="409575" cy="685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7" idx="2"/>
            <a:endCxn id="13" idx="0"/>
          </p:cNvCxnSpPr>
          <p:nvPr/>
        </p:nvCxnSpPr>
        <p:spPr>
          <a:xfrm rot="16200000" flipH="1">
            <a:off x="4519613" y="2309812"/>
            <a:ext cx="409575" cy="457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7" idx="2"/>
            <a:endCxn id="37" idx="0"/>
          </p:cNvCxnSpPr>
          <p:nvPr/>
        </p:nvCxnSpPr>
        <p:spPr>
          <a:xfrm rot="16200000" flipH="1">
            <a:off x="5091113" y="1738312"/>
            <a:ext cx="409575" cy="1600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7" idx="2"/>
            <a:endCxn id="14" idx="0"/>
          </p:cNvCxnSpPr>
          <p:nvPr/>
        </p:nvCxnSpPr>
        <p:spPr>
          <a:xfrm rot="16200000" flipH="1">
            <a:off x="6272213" y="557212"/>
            <a:ext cx="409575" cy="3962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14" idx="2"/>
            <a:endCxn id="25" idx="0"/>
          </p:cNvCxnSpPr>
          <p:nvPr/>
        </p:nvCxnSpPr>
        <p:spPr>
          <a:xfrm rot="5400000">
            <a:off x="6288733" y="1411932"/>
            <a:ext cx="376535" cy="3962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25" idx="2"/>
            <a:endCxn id="26" idx="0"/>
          </p:cNvCxnSpPr>
          <p:nvPr/>
        </p:nvCxnSpPr>
        <p:spPr>
          <a:xfrm rot="5400000">
            <a:off x="2705100" y="4381500"/>
            <a:ext cx="381000" cy="3200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Elbow Connector 66"/>
          <p:cNvCxnSpPr>
            <a:stCxn id="25" idx="2"/>
            <a:endCxn id="27" idx="0"/>
          </p:cNvCxnSpPr>
          <p:nvPr/>
        </p:nvCxnSpPr>
        <p:spPr>
          <a:xfrm rot="5400000">
            <a:off x="3505200" y="5181600"/>
            <a:ext cx="381000" cy="1600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25" idx="2"/>
            <a:endCxn id="30" idx="0"/>
          </p:cNvCxnSpPr>
          <p:nvPr/>
        </p:nvCxnSpPr>
        <p:spPr>
          <a:xfrm rot="5400000">
            <a:off x="4305300" y="5981700"/>
            <a:ext cx="381000"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25" idx="2"/>
            <a:endCxn id="28" idx="0"/>
          </p:cNvCxnSpPr>
          <p:nvPr/>
        </p:nvCxnSpPr>
        <p:spPr>
          <a:xfrm rot="16200000" flipH="1">
            <a:off x="5105400" y="5181600"/>
            <a:ext cx="381000" cy="1600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Elbow Connector 72"/>
          <p:cNvCxnSpPr>
            <a:stCxn id="25" idx="2"/>
            <a:endCxn id="29" idx="0"/>
          </p:cNvCxnSpPr>
          <p:nvPr/>
        </p:nvCxnSpPr>
        <p:spPr>
          <a:xfrm rot="16200000" flipH="1">
            <a:off x="5905500" y="4381500"/>
            <a:ext cx="381000" cy="3200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Text Box 53"/>
          <p:cNvSpPr txBox="1">
            <a:spLocks noChangeArrowheads="1"/>
          </p:cNvSpPr>
          <p:nvPr/>
        </p:nvSpPr>
        <p:spPr bwMode="auto">
          <a:xfrm>
            <a:off x="6781800" y="2743200"/>
            <a:ext cx="1066800" cy="461665"/>
          </a:xfrm>
          <a:prstGeom prst="rect">
            <a:avLst/>
          </a:prstGeom>
          <a:solidFill>
            <a:srgbClr val="002060"/>
          </a:solidFill>
          <a:ln w="12700" cap="sq">
            <a:noFill/>
            <a:miter lim="800000"/>
            <a:headEnd type="none" w="sm" len="sm"/>
            <a:tailEnd type="none" w="sm" len="sm"/>
          </a:ln>
        </p:spPr>
        <p:txBody>
          <a:bodyPr>
            <a:spAutoFit/>
          </a:bodyPr>
          <a:lstStyle/>
          <a:p>
            <a:pPr algn="ctr">
              <a:spcBef>
                <a:spcPct val="50000"/>
              </a:spcBef>
            </a:pPr>
            <a:r>
              <a:rPr lang="en-US" sz="1200" b="1" u="none" dirty="0" smtClean="0">
                <a:solidFill>
                  <a:schemeClr val="bg1"/>
                </a:solidFill>
              </a:rPr>
              <a:t>F&amp;A      Officer</a:t>
            </a:r>
            <a:endParaRPr lang="en-US" sz="1200" b="1" u="none" dirty="0">
              <a:solidFill>
                <a:schemeClr val="bg1"/>
              </a:solidFill>
            </a:endParaRPr>
          </a:p>
        </p:txBody>
      </p:sp>
      <p:cxnSp>
        <p:nvCxnSpPr>
          <p:cNvPr id="106" name="Elbow Connector 105"/>
          <p:cNvCxnSpPr>
            <a:stCxn id="7" idx="2"/>
            <a:endCxn id="85" idx="0"/>
          </p:cNvCxnSpPr>
          <p:nvPr/>
        </p:nvCxnSpPr>
        <p:spPr>
          <a:xfrm rot="16200000" flipH="1">
            <a:off x="5700713" y="1128712"/>
            <a:ext cx="409575" cy="2819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Goal #1</a:t>
            </a:r>
          </a:p>
          <a:p>
            <a:pPr algn="ctr"/>
            <a:r>
              <a:rPr lang="en-US" sz="1000" dirty="0" smtClean="0">
                <a:solidFill>
                  <a:schemeClr val="tx1"/>
                </a:solidFill>
              </a:rPr>
              <a:t>Unsurpassed </a:t>
            </a:r>
          </a:p>
          <a:p>
            <a:pPr algn="ctr"/>
            <a:r>
              <a:rPr lang="en-US" sz="1000" dirty="0" smtClean="0">
                <a:solidFill>
                  <a:schemeClr val="tx1"/>
                </a:solidFill>
              </a:rPr>
              <a:t>Undergraduate </a:t>
            </a:r>
          </a:p>
          <a:p>
            <a:pPr algn="ctr"/>
            <a:r>
              <a:rPr lang="en-US" sz="1000" dirty="0" smtClean="0">
                <a:solidFill>
                  <a:schemeClr val="tx1"/>
                </a:solidFill>
              </a:rPr>
              <a:t>Education</a:t>
            </a:r>
            <a:endParaRPr lang="en-US" sz="1000" dirty="0">
              <a:solidFill>
                <a:schemeClr val="tx1"/>
              </a:solidFill>
            </a:endParaRPr>
          </a:p>
        </p:txBody>
      </p:sp>
      <p:sp>
        <p:nvSpPr>
          <p:cNvPr id="3" name="Rectangle 2"/>
          <p:cNvSpPr/>
          <p:nvPr/>
        </p:nvSpPr>
        <p:spPr>
          <a:xfrm>
            <a:off x="2209800" y="6858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Goal #2</a:t>
            </a:r>
          </a:p>
          <a:p>
            <a:pPr algn="ctr"/>
            <a:r>
              <a:rPr lang="en-US" sz="1000" dirty="0" smtClean="0">
                <a:solidFill>
                  <a:schemeClr val="tx1"/>
                </a:solidFill>
              </a:rPr>
              <a:t>Premier Research </a:t>
            </a:r>
          </a:p>
          <a:p>
            <a:pPr algn="ctr"/>
            <a:r>
              <a:rPr lang="en-US" sz="1000" dirty="0" smtClean="0">
                <a:solidFill>
                  <a:schemeClr val="tx1"/>
                </a:solidFill>
              </a:rPr>
              <a:t>University</a:t>
            </a:r>
          </a:p>
          <a:p>
            <a:pPr algn="ctr"/>
            <a:endParaRPr lang="en-US" sz="1000" dirty="0">
              <a:solidFill>
                <a:schemeClr val="tx1"/>
              </a:solidFill>
            </a:endParaRPr>
          </a:p>
        </p:txBody>
      </p:sp>
      <p:sp>
        <p:nvSpPr>
          <p:cNvPr id="4" name="Rectangle 3"/>
          <p:cNvSpPr/>
          <p:nvPr/>
        </p:nvSpPr>
        <p:spPr>
          <a:xfrm>
            <a:off x="3886200" y="6858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Goal #3</a:t>
            </a:r>
          </a:p>
          <a:p>
            <a:pPr algn="ctr"/>
            <a:r>
              <a:rPr lang="en-US" sz="1000" dirty="0" smtClean="0">
                <a:solidFill>
                  <a:schemeClr val="tx1"/>
                </a:solidFill>
              </a:rPr>
              <a:t>Catholic </a:t>
            </a:r>
          </a:p>
          <a:p>
            <a:pPr algn="ctr"/>
            <a:r>
              <a:rPr lang="en-US" sz="1000" dirty="0" smtClean="0">
                <a:solidFill>
                  <a:schemeClr val="tx1"/>
                </a:solidFill>
              </a:rPr>
              <a:t>Character</a:t>
            </a:r>
          </a:p>
          <a:p>
            <a:pPr algn="ctr"/>
            <a:endParaRPr lang="en-US" sz="1000" dirty="0">
              <a:solidFill>
                <a:schemeClr val="tx1"/>
              </a:solidFill>
            </a:endParaRPr>
          </a:p>
        </p:txBody>
      </p:sp>
      <p:sp>
        <p:nvSpPr>
          <p:cNvPr id="5" name="Rectangle 4"/>
          <p:cNvSpPr/>
          <p:nvPr/>
        </p:nvSpPr>
        <p:spPr>
          <a:xfrm>
            <a:off x="5562600" y="6858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Goal #4</a:t>
            </a:r>
          </a:p>
          <a:p>
            <a:pPr algn="ctr"/>
            <a:r>
              <a:rPr lang="en-US" sz="1000" dirty="0" smtClean="0">
                <a:solidFill>
                  <a:schemeClr val="tx1"/>
                </a:solidFill>
              </a:rPr>
              <a:t>Continuous Improvement</a:t>
            </a:r>
            <a:endParaRPr lang="en-US" sz="1000" dirty="0">
              <a:solidFill>
                <a:schemeClr val="tx1"/>
              </a:solidFill>
            </a:endParaRPr>
          </a:p>
          <a:p>
            <a:pPr algn="ctr"/>
            <a:endParaRPr lang="en-US" sz="1000" dirty="0">
              <a:solidFill>
                <a:schemeClr val="tx1"/>
              </a:solidFill>
            </a:endParaRPr>
          </a:p>
        </p:txBody>
      </p:sp>
      <p:sp>
        <p:nvSpPr>
          <p:cNvPr id="6" name="Rectangle 5"/>
          <p:cNvSpPr/>
          <p:nvPr/>
        </p:nvSpPr>
        <p:spPr>
          <a:xfrm>
            <a:off x="7239000" y="6858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Goal #5</a:t>
            </a:r>
          </a:p>
          <a:p>
            <a:pPr algn="ctr"/>
            <a:r>
              <a:rPr lang="en-US" sz="1000" dirty="0" smtClean="0">
                <a:solidFill>
                  <a:schemeClr val="tx1"/>
                </a:solidFill>
              </a:rPr>
              <a:t>Strategic </a:t>
            </a:r>
          </a:p>
          <a:p>
            <a:pPr algn="ctr"/>
            <a:r>
              <a:rPr lang="en-US" sz="1000" dirty="0" smtClean="0">
                <a:solidFill>
                  <a:schemeClr val="tx1"/>
                </a:solidFill>
              </a:rPr>
              <a:t>Communication</a:t>
            </a:r>
          </a:p>
          <a:p>
            <a:pPr algn="ctr"/>
            <a:endParaRPr lang="en-US" sz="1000" dirty="0">
              <a:solidFill>
                <a:schemeClr val="tx1"/>
              </a:solidFill>
            </a:endParaRPr>
          </a:p>
        </p:txBody>
      </p:sp>
      <p:sp>
        <p:nvSpPr>
          <p:cNvPr id="7" name="Rectangle 6"/>
          <p:cNvSpPr/>
          <p:nvPr/>
        </p:nvSpPr>
        <p:spPr>
          <a:xfrm>
            <a:off x="3886200" y="20574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Instruction</a:t>
            </a:r>
            <a:endParaRPr lang="en-US" b="1" dirty="0">
              <a:solidFill>
                <a:schemeClr val="tx1"/>
              </a:solidFill>
            </a:endParaRPr>
          </a:p>
        </p:txBody>
      </p:sp>
      <p:sp>
        <p:nvSpPr>
          <p:cNvPr id="8" name="Rectangle 7"/>
          <p:cNvSpPr/>
          <p:nvPr/>
        </p:nvSpPr>
        <p:spPr>
          <a:xfrm>
            <a:off x="4572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Facility</a:t>
            </a:r>
          </a:p>
          <a:p>
            <a:pPr algn="ctr"/>
            <a:endParaRPr lang="en-US" sz="1200" dirty="0"/>
          </a:p>
        </p:txBody>
      </p:sp>
      <p:sp>
        <p:nvSpPr>
          <p:cNvPr id="12" name="Rectangle 11"/>
          <p:cNvSpPr/>
          <p:nvPr/>
        </p:nvSpPr>
        <p:spPr>
          <a:xfrm>
            <a:off x="17526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IT</a:t>
            </a:r>
          </a:p>
          <a:p>
            <a:pPr algn="ctr"/>
            <a:endParaRPr lang="en-US" sz="1200" dirty="0"/>
          </a:p>
        </p:txBody>
      </p:sp>
      <p:sp>
        <p:nvSpPr>
          <p:cNvPr id="13" name="Rectangle 12"/>
          <p:cNvSpPr/>
          <p:nvPr/>
        </p:nvSpPr>
        <p:spPr>
          <a:xfrm>
            <a:off x="30480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Funding</a:t>
            </a:r>
          </a:p>
          <a:p>
            <a:pPr algn="ctr"/>
            <a:endParaRPr lang="en-US" sz="1200" dirty="0"/>
          </a:p>
        </p:txBody>
      </p:sp>
      <p:sp>
        <p:nvSpPr>
          <p:cNvPr id="14" name="Rectangle 13"/>
          <p:cNvSpPr/>
          <p:nvPr/>
        </p:nvSpPr>
        <p:spPr>
          <a:xfrm>
            <a:off x="50292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Personnel</a:t>
            </a:r>
          </a:p>
          <a:p>
            <a:pPr algn="ctr"/>
            <a:endParaRPr lang="en-US" sz="1200" dirty="0"/>
          </a:p>
        </p:txBody>
      </p:sp>
      <p:sp>
        <p:nvSpPr>
          <p:cNvPr id="15" name="Rectangle 14"/>
          <p:cNvSpPr/>
          <p:nvPr/>
        </p:nvSpPr>
        <p:spPr>
          <a:xfrm>
            <a:off x="63246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Supply Chain</a:t>
            </a:r>
          </a:p>
          <a:p>
            <a:pPr algn="ctr"/>
            <a:endParaRPr lang="en-US" sz="1200" dirty="0"/>
          </a:p>
        </p:txBody>
      </p:sp>
      <p:sp>
        <p:nvSpPr>
          <p:cNvPr id="16" name="Rectangle 15"/>
          <p:cNvSpPr/>
          <p:nvPr/>
        </p:nvSpPr>
        <p:spPr>
          <a:xfrm>
            <a:off x="76200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Academic</a:t>
            </a:r>
          </a:p>
          <a:p>
            <a:pPr algn="ctr"/>
            <a:r>
              <a:rPr lang="en-US" sz="1200" b="1" dirty="0" smtClean="0">
                <a:solidFill>
                  <a:schemeClr val="tx1"/>
                </a:solidFill>
              </a:rPr>
              <a:t>Function</a:t>
            </a:r>
            <a:endParaRPr lang="en-US" sz="1200" b="1" dirty="0">
              <a:solidFill>
                <a:schemeClr val="tx1"/>
              </a:solidFill>
            </a:endParaRPr>
          </a:p>
        </p:txBody>
      </p:sp>
      <p:sp>
        <p:nvSpPr>
          <p:cNvPr id="17" name="Rectangle 16"/>
          <p:cNvSpPr/>
          <p:nvPr/>
        </p:nvSpPr>
        <p:spPr>
          <a:xfrm>
            <a:off x="4572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Physical Space</a:t>
            </a:r>
            <a:endParaRPr lang="en-US" sz="900" dirty="0">
              <a:solidFill>
                <a:schemeClr val="tx1"/>
              </a:solidFill>
            </a:endParaRPr>
          </a:p>
          <a:p>
            <a:pPr marL="228600" indent="-228600"/>
            <a:r>
              <a:rPr lang="en-US" sz="900" dirty="0" smtClean="0">
                <a:solidFill>
                  <a:schemeClr val="tx1"/>
                </a:solidFill>
              </a:rPr>
              <a:t>    -Classroom/labs</a:t>
            </a:r>
          </a:p>
          <a:p>
            <a:pPr marL="228600" indent="-228600"/>
            <a:r>
              <a:rPr lang="en-US" sz="900" dirty="0" smtClean="0">
                <a:solidFill>
                  <a:schemeClr val="tx1"/>
                </a:solidFill>
              </a:rPr>
              <a:t>    -Resident Halls</a:t>
            </a:r>
          </a:p>
          <a:p>
            <a:pPr marL="228600" indent="-228600"/>
            <a:r>
              <a:rPr lang="en-US" sz="900" dirty="0" smtClean="0">
                <a:solidFill>
                  <a:schemeClr val="tx1"/>
                </a:solidFill>
              </a:rPr>
              <a:t>    -Dining Halls</a:t>
            </a:r>
          </a:p>
          <a:p>
            <a:pPr marL="228600" indent="-228600"/>
            <a:r>
              <a:rPr lang="en-US" sz="900" dirty="0" smtClean="0">
                <a:solidFill>
                  <a:schemeClr val="tx1"/>
                </a:solidFill>
              </a:rPr>
              <a:t>    -Offices</a:t>
            </a:r>
          </a:p>
          <a:p>
            <a:pPr marL="228600" indent="-228600"/>
            <a:r>
              <a:rPr lang="en-US" sz="900" dirty="0" smtClean="0">
                <a:solidFill>
                  <a:schemeClr val="tx1"/>
                </a:solidFill>
              </a:rPr>
              <a:t>2. Mechanical</a:t>
            </a:r>
          </a:p>
          <a:p>
            <a:pPr marL="228600" indent="-228600"/>
            <a:r>
              <a:rPr lang="en-US" sz="900" dirty="0" smtClean="0">
                <a:solidFill>
                  <a:schemeClr val="tx1"/>
                </a:solidFill>
              </a:rPr>
              <a:t>    -HVAC</a:t>
            </a:r>
          </a:p>
          <a:p>
            <a:pPr marL="228600" indent="-228600"/>
            <a:r>
              <a:rPr lang="en-US" sz="900" dirty="0" smtClean="0">
                <a:solidFill>
                  <a:schemeClr val="tx1"/>
                </a:solidFill>
              </a:rPr>
              <a:t>    -Electrical</a:t>
            </a:r>
          </a:p>
          <a:p>
            <a:pPr marL="228600" indent="-228600"/>
            <a:r>
              <a:rPr lang="en-US" sz="900" dirty="0" smtClean="0">
                <a:solidFill>
                  <a:schemeClr val="tx1"/>
                </a:solidFill>
              </a:rPr>
              <a:t>    -Plumbing</a:t>
            </a:r>
          </a:p>
          <a:p>
            <a:pPr marL="228600" indent="-228600"/>
            <a:r>
              <a:rPr lang="en-US" sz="900" dirty="0" smtClean="0">
                <a:solidFill>
                  <a:schemeClr val="tx1"/>
                </a:solidFill>
              </a:rPr>
              <a:t>    -Maintenance</a:t>
            </a:r>
          </a:p>
          <a:p>
            <a:pPr marL="228600" indent="-228600"/>
            <a:r>
              <a:rPr lang="en-US" sz="900" dirty="0" smtClean="0">
                <a:solidFill>
                  <a:schemeClr val="tx1"/>
                </a:solidFill>
              </a:rPr>
              <a:t>3. Security</a:t>
            </a:r>
          </a:p>
          <a:p>
            <a:pPr marL="228600" indent="-228600"/>
            <a:r>
              <a:rPr lang="en-US" sz="900" dirty="0" smtClean="0">
                <a:solidFill>
                  <a:schemeClr val="tx1"/>
                </a:solidFill>
              </a:rPr>
              <a:t>    -Personnel</a:t>
            </a:r>
          </a:p>
          <a:p>
            <a:pPr marL="228600" indent="-228600"/>
            <a:r>
              <a:rPr lang="en-US" sz="900" dirty="0" smtClean="0">
                <a:solidFill>
                  <a:schemeClr val="tx1"/>
                </a:solidFill>
              </a:rPr>
              <a:t>    -Physical (locks)</a:t>
            </a:r>
          </a:p>
          <a:p>
            <a:pPr marL="228600" indent="-228600"/>
            <a:r>
              <a:rPr lang="en-US" sz="900" dirty="0" smtClean="0">
                <a:solidFill>
                  <a:schemeClr val="tx1"/>
                </a:solidFill>
              </a:rPr>
              <a:t>4. Custodial Svcs</a:t>
            </a:r>
          </a:p>
          <a:p>
            <a:pPr marL="228600" indent="-228600"/>
            <a:r>
              <a:rPr lang="en-US" sz="900" dirty="0" smtClean="0">
                <a:solidFill>
                  <a:schemeClr val="tx1"/>
                </a:solidFill>
              </a:rPr>
              <a:t>5. Risk Mgmt &amp;</a:t>
            </a:r>
          </a:p>
          <a:p>
            <a:pPr marL="228600" indent="-228600"/>
            <a:r>
              <a:rPr lang="en-US" sz="900" dirty="0" smtClean="0">
                <a:solidFill>
                  <a:schemeClr val="tx1"/>
                </a:solidFill>
              </a:rPr>
              <a:t>     Safety</a:t>
            </a:r>
          </a:p>
        </p:txBody>
      </p:sp>
      <p:sp>
        <p:nvSpPr>
          <p:cNvPr id="18" name="Rectangle 17"/>
          <p:cNvSpPr/>
          <p:nvPr/>
        </p:nvSpPr>
        <p:spPr>
          <a:xfrm>
            <a:off x="17526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Internet</a:t>
            </a:r>
          </a:p>
          <a:p>
            <a:pPr marL="228600" indent="-228600"/>
            <a:r>
              <a:rPr lang="en-US" sz="900" dirty="0" smtClean="0">
                <a:solidFill>
                  <a:schemeClr val="tx1"/>
                </a:solidFill>
              </a:rPr>
              <a:t>    Connectivity</a:t>
            </a:r>
          </a:p>
          <a:p>
            <a:pPr marL="228600" indent="-228600"/>
            <a:r>
              <a:rPr lang="en-US" sz="900" dirty="0" smtClean="0">
                <a:solidFill>
                  <a:schemeClr val="tx1"/>
                </a:solidFill>
              </a:rPr>
              <a:t>2. Data storage &amp; </a:t>
            </a:r>
          </a:p>
          <a:p>
            <a:pPr marL="228600" indent="-228600"/>
            <a:r>
              <a:rPr lang="en-US" sz="900" dirty="0" smtClean="0">
                <a:solidFill>
                  <a:schemeClr val="tx1"/>
                </a:solidFill>
              </a:rPr>
              <a:t>    Retrieval</a:t>
            </a:r>
          </a:p>
          <a:p>
            <a:pPr marL="228600" indent="-228600"/>
            <a:r>
              <a:rPr lang="en-US" sz="900" dirty="0" smtClean="0">
                <a:solidFill>
                  <a:schemeClr val="tx1"/>
                </a:solidFill>
              </a:rPr>
              <a:t>3. Software</a:t>
            </a:r>
          </a:p>
          <a:p>
            <a:pPr marL="228600" indent="-228600"/>
            <a:r>
              <a:rPr lang="en-US" sz="900" dirty="0" smtClean="0">
                <a:solidFill>
                  <a:schemeClr val="tx1"/>
                </a:solidFill>
              </a:rPr>
              <a:t>4. Hardware</a:t>
            </a:r>
          </a:p>
          <a:p>
            <a:pPr marL="228600" indent="-228600"/>
            <a:r>
              <a:rPr lang="en-US" sz="900" dirty="0" smtClean="0">
                <a:solidFill>
                  <a:schemeClr val="tx1"/>
                </a:solidFill>
              </a:rPr>
              <a:t>5. Email</a:t>
            </a:r>
          </a:p>
          <a:p>
            <a:pPr marL="228600" indent="-228600"/>
            <a:r>
              <a:rPr lang="en-US" sz="900" dirty="0" smtClean="0">
                <a:solidFill>
                  <a:schemeClr val="tx1"/>
                </a:solidFill>
              </a:rPr>
              <a:t>6. Phones</a:t>
            </a:r>
          </a:p>
          <a:p>
            <a:pPr marL="228600" indent="-228600"/>
            <a:r>
              <a:rPr lang="en-US" sz="900" dirty="0" smtClean="0">
                <a:solidFill>
                  <a:schemeClr val="tx1"/>
                </a:solidFill>
              </a:rPr>
              <a:t>7. IT Security</a:t>
            </a:r>
          </a:p>
          <a:p>
            <a:pPr marL="228600" indent="-228600"/>
            <a:r>
              <a:rPr lang="en-US" sz="900" dirty="0" smtClean="0">
                <a:solidFill>
                  <a:schemeClr val="tx1"/>
                </a:solidFill>
              </a:rPr>
              <a:t>8. Library</a:t>
            </a:r>
          </a:p>
          <a:p>
            <a:pPr marL="228600" indent="-228600"/>
            <a:r>
              <a:rPr lang="en-US" sz="900" dirty="0" smtClean="0">
                <a:solidFill>
                  <a:schemeClr val="tx1"/>
                </a:solidFill>
              </a:rPr>
              <a:t>9. Unique/special</a:t>
            </a:r>
          </a:p>
          <a:p>
            <a:pPr marL="228600" indent="-228600"/>
            <a:r>
              <a:rPr lang="en-US" sz="900" dirty="0" smtClean="0">
                <a:solidFill>
                  <a:schemeClr val="tx1"/>
                </a:solidFill>
              </a:rPr>
              <a:t>     computers</a:t>
            </a:r>
          </a:p>
          <a:p>
            <a:pPr marL="228600" indent="-228600"/>
            <a:r>
              <a:rPr lang="en-US" sz="900" dirty="0" smtClean="0">
                <a:solidFill>
                  <a:schemeClr val="tx1"/>
                </a:solidFill>
              </a:rPr>
              <a:t>10. Instructional IT  </a:t>
            </a:r>
          </a:p>
          <a:p>
            <a:pPr marL="228600" indent="-228600"/>
            <a:r>
              <a:rPr lang="en-US" sz="900" dirty="0" smtClean="0">
                <a:solidFill>
                  <a:schemeClr val="tx1"/>
                </a:solidFill>
              </a:rPr>
              <a:t>      needs</a:t>
            </a:r>
          </a:p>
          <a:p>
            <a:pPr marL="228600" indent="-228600"/>
            <a:endParaRPr lang="en-US" sz="900" dirty="0" smtClean="0">
              <a:solidFill>
                <a:schemeClr val="tx1"/>
              </a:solidFill>
            </a:endParaRPr>
          </a:p>
          <a:p>
            <a:pPr marL="228600" indent="-228600"/>
            <a:endParaRPr lang="en-US" sz="900" dirty="0">
              <a:solidFill>
                <a:schemeClr val="tx1"/>
              </a:solidFill>
            </a:endParaRPr>
          </a:p>
        </p:txBody>
      </p:sp>
      <p:sp>
        <p:nvSpPr>
          <p:cNvPr id="19" name="Rectangle 18"/>
          <p:cNvSpPr/>
          <p:nvPr/>
        </p:nvSpPr>
        <p:spPr>
          <a:xfrm>
            <a:off x="30480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Financial Aid / </a:t>
            </a:r>
          </a:p>
          <a:p>
            <a:pPr marL="228600" indent="-228600"/>
            <a:r>
              <a:rPr lang="en-US" sz="900" dirty="0" smtClean="0">
                <a:solidFill>
                  <a:schemeClr val="tx1"/>
                </a:solidFill>
              </a:rPr>
              <a:t>    Tuition Mgmt.</a:t>
            </a:r>
          </a:p>
          <a:p>
            <a:pPr marL="228600" indent="-228600"/>
            <a:r>
              <a:rPr lang="en-US" sz="900" dirty="0" smtClean="0">
                <a:solidFill>
                  <a:schemeClr val="tx1"/>
                </a:solidFill>
              </a:rPr>
              <a:t>2. Payroll</a:t>
            </a:r>
          </a:p>
          <a:p>
            <a:pPr marL="228600" indent="-228600"/>
            <a:r>
              <a:rPr lang="en-US" sz="900" dirty="0" smtClean="0">
                <a:solidFill>
                  <a:schemeClr val="tx1"/>
                </a:solidFill>
              </a:rPr>
              <a:t>3. Accounts </a:t>
            </a:r>
          </a:p>
          <a:p>
            <a:pPr marL="228600" indent="-228600"/>
            <a:r>
              <a:rPr lang="en-US" sz="900" dirty="0" smtClean="0">
                <a:solidFill>
                  <a:schemeClr val="tx1"/>
                </a:solidFill>
              </a:rPr>
              <a:t>     Payable</a:t>
            </a:r>
          </a:p>
          <a:p>
            <a:pPr marL="228600" indent="-228600"/>
            <a:r>
              <a:rPr lang="en-US" sz="900" dirty="0" smtClean="0">
                <a:solidFill>
                  <a:schemeClr val="tx1"/>
                </a:solidFill>
              </a:rPr>
              <a:t>     (Vendors)</a:t>
            </a:r>
          </a:p>
          <a:p>
            <a:pPr marL="228600" indent="-228600"/>
            <a:r>
              <a:rPr lang="en-US" sz="900" dirty="0" smtClean="0">
                <a:solidFill>
                  <a:schemeClr val="tx1"/>
                </a:solidFill>
              </a:rPr>
              <a:t>4. Liquidity</a:t>
            </a:r>
          </a:p>
          <a:p>
            <a:pPr marL="228600" indent="-228600"/>
            <a:r>
              <a:rPr lang="en-US" sz="900" dirty="0" smtClean="0">
                <a:solidFill>
                  <a:schemeClr val="tx1"/>
                </a:solidFill>
              </a:rPr>
              <a:t>5. Tracking</a:t>
            </a: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p:txBody>
      </p:sp>
      <p:sp>
        <p:nvSpPr>
          <p:cNvPr id="20" name="Rectangle 19"/>
          <p:cNvSpPr/>
          <p:nvPr/>
        </p:nvSpPr>
        <p:spPr>
          <a:xfrm>
            <a:off x="50292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Faculty</a:t>
            </a:r>
          </a:p>
          <a:p>
            <a:pPr marL="228600" indent="-228600"/>
            <a:r>
              <a:rPr lang="en-US" sz="900" dirty="0" smtClean="0">
                <a:solidFill>
                  <a:schemeClr val="tx1"/>
                </a:solidFill>
              </a:rPr>
              <a:t>2. Administrative </a:t>
            </a:r>
          </a:p>
          <a:p>
            <a:pPr marL="228600" indent="-228600"/>
            <a:r>
              <a:rPr lang="en-US" sz="900" dirty="0" smtClean="0">
                <a:solidFill>
                  <a:schemeClr val="tx1"/>
                </a:solidFill>
              </a:rPr>
              <a:t>     Support</a:t>
            </a:r>
          </a:p>
          <a:p>
            <a:pPr marL="228600" indent="-228600"/>
            <a:r>
              <a:rPr lang="en-US" sz="900" dirty="0" smtClean="0">
                <a:solidFill>
                  <a:schemeClr val="tx1"/>
                </a:solidFill>
              </a:rPr>
              <a:t>3. Oversight</a:t>
            </a:r>
          </a:p>
          <a:p>
            <a:pPr marL="228600" indent="-228600"/>
            <a:r>
              <a:rPr lang="en-US" sz="900" dirty="0" smtClean="0">
                <a:solidFill>
                  <a:schemeClr val="tx1"/>
                </a:solidFill>
              </a:rPr>
              <a:t>     -Department</a:t>
            </a:r>
          </a:p>
          <a:p>
            <a:pPr marL="228600" indent="-228600"/>
            <a:r>
              <a:rPr lang="en-US" sz="900" dirty="0" smtClean="0">
                <a:solidFill>
                  <a:schemeClr val="tx1"/>
                </a:solidFill>
              </a:rPr>
              <a:t>     -Dean</a:t>
            </a:r>
          </a:p>
          <a:p>
            <a:pPr marL="228600" indent="-228600"/>
            <a:r>
              <a:rPr lang="en-US" sz="900" dirty="0" smtClean="0">
                <a:solidFill>
                  <a:schemeClr val="tx1"/>
                </a:solidFill>
              </a:rPr>
              <a:t>     -Provost</a:t>
            </a:r>
          </a:p>
          <a:p>
            <a:pPr marL="228600" indent="-228600"/>
            <a:r>
              <a:rPr lang="en-US" sz="900" dirty="0" smtClean="0">
                <a:solidFill>
                  <a:schemeClr val="tx1"/>
                </a:solidFill>
              </a:rPr>
              <a:t>     -Grad. School</a:t>
            </a:r>
          </a:p>
          <a:p>
            <a:pPr marL="228600" indent="-228600"/>
            <a:r>
              <a:rPr lang="en-US" sz="900" dirty="0" smtClean="0">
                <a:solidFill>
                  <a:schemeClr val="tx1"/>
                </a:solidFill>
              </a:rPr>
              <a:t>4. Human</a:t>
            </a:r>
          </a:p>
          <a:p>
            <a:pPr marL="228600" indent="-228600"/>
            <a:r>
              <a:rPr lang="en-US" sz="900" dirty="0" smtClean="0">
                <a:solidFill>
                  <a:schemeClr val="tx1"/>
                </a:solidFill>
              </a:rPr>
              <a:t>     Resources</a:t>
            </a:r>
          </a:p>
          <a:p>
            <a:pPr marL="228600" indent="-228600"/>
            <a:r>
              <a:rPr lang="en-US" sz="900" dirty="0" smtClean="0">
                <a:solidFill>
                  <a:schemeClr val="tx1"/>
                </a:solidFill>
              </a:rPr>
              <a:t>5. Health &amp; </a:t>
            </a:r>
          </a:p>
          <a:p>
            <a:pPr marL="228600" indent="-228600"/>
            <a:r>
              <a:rPr lang="en-US" sz="900" dirty="0" smtClean="0">
                <a:solidFill>
                  <a:schemeClr val="tx1"/>
                </a:solidFill>
              </a:rPr>
              <a:t>     Counseling Svcs</a:t>
            </a:r>
          </a:p>
          <a:p>
            <a:pPr marL="228600" indent="-228600"/>
            <a:r>
              <a:rPr lang="en-US" sz="900" dirty="0" smtClean="0">
                <a:solidFill>
                  <a:schemeClr val="tx1"/>
                </a:solidFill>
              </a:rPr>
              <a:t>6. Legal Services</a:t>
            </a:r>
          </a:p>
          <a:p>
            <a:pPr marL="228600" indent="-228600"/>
            <a:r>
              <a:rPr lang="en-US" sz="900" dirty="0" smtClean="0">
                <a:solidFill>
                  <a:schemeClr val="tx1"/>
                </a:solidFill>
              </a:rPr>
              <a:t>7. Campus </a:t>
            </a:r>
          </a:p>
          <a:p>
            <a:pPr marL="228600" indent="-228600"/>
            <a:r>
              <a:rPr lang="en-US" sz="900" dirty="0" smtClean="0">
                <a:solidFill>
                  <a:schemeClr val="tx1"/>
                </a:solidFill>
              </a:rPr>
              <a:t>     Ministry</a:t>
            </a:r>
          </a:p>
          <a:p>
            <a:pPr marL="228600" indent="-228600"/>
            <a:endParaRPr lang="en-US" sz="900" dirty="0">
              <a:solidFill>
                <a:schemeClr val="tx1"/>
              </a:solidFill>
            </a:endParaRPr>
          </a:p>
        </p:txBody>
      </p:sp>
      <p:sp>
        <p:nvSpPr>
          <p:cNvPr id="21" name="Rectangle 20"/>
          <p:cNvSpPr/>
          <p:nvPr/>
        </p:nvSpPr>
        <p:spPr>
          <a:xfrm>
            <a:off x="63246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Procurement</a:t>
            </a:r>
          </a:p>
          <a:p>
            <a:pPr marL="228600" indent="-228600"/>
            <a:r>
              <a:rPr lang="en-US" sz="900" dirty="0" smtClean="0">
                <a:solidFill>
                  <a:schemeClr val="tx1"/>
                </a:solidFill>
              </a:rPr>
              <a:t>     Services</a:t>
            </a:r>
          </a:p>
          <a:p>
            <a:pPr marL="228600" indent="-228600"/>
            <a:r>
              <a:rPr lang="en-US" sz="900" dirty="0" smtClean="0">
                <a:solidFill>
                  <a:schemeClr val="tx1"/>
                </a:solidFill>
              </a:rPr>
              <a:t>     -Equipment</a:t>
            </a:r>
          </a:p>
          <a:p>
            <a:pPr marL="228600" indent="-228600"/>
            <a:r>
              <a:rPr lang="en-US" sz="900" dirty="0" smtClean="0">
                <a:solidFill>
                  <a:schemeClr val="tx1"/>
                </a:solidFill>
              </a:rPr>
              <a:t>     -Raw product</a:t>
            </a:r>
          </a:p>
          <a:p>
            <a:pPr marL="228600" indent="-228600"/>
            <a:r>
              <a:rPr lang="en-US" sz="900" dirty="0" smtClean="0">
                <a:solidFill>
                  <a:schemeClr val="tx1"/>
                </a:solidFill>
              </a:rPr>
              <a:t>     -Office supplies</a:t>
            </a:r>
          </a:p>
          <a:p>
            <a:pPr marL="228600" indent="-228600"/>
            <a:r>
              <a:rPr lang="en-US" sz="900" dirty="0" smtClean="0">
                <a:solidFill>
                  <a:schemeClr val="tx1"/>
                </a:solidFill>
              </a:rPr>
              <a:t>     -Other vendors</a:t>
            </a:r>
          </a:p>
          <a:p>
            <a:pPr marL="228600" indent="-228600"/>
            <a:r>
              <a:rPr lang="en-US" sz="900" dirty="0" smtClean="0">
                <a:solidFill>
                  <a:schemeClr val="tx1"/>
                </a:solidFill>
              </a:rPr>
              <a:t>2. Product receipt </a:t>
            </a:r>
          </a:p>
          <a:p>
            <a:pPr marL="228600" indent="-228600"/>
            <a:r>
              <a:rPr lang="en-US" sz="900" dirty="0" smtClean="0">
                <a:solidFill>
                  <a:schemeClr val="tx1"/>
                </a:solidFill>
              </a:rPr>
              <a:t>     storage and </a:t>
            </a:r>
          </a:p>
          <a:p>
            <a:pPr marL="228600" indent="-228600"/>
            <a:r>
              <a:rPr lang="en-US" sz="900" dirty="0" smtClean="0">
                <a:solidFill>
                  <a:schemeClr val="tx1"/>
                </a:solidFill>
              </a:rPr>
              <a:t>     delivery Svcs.</a:t>
            </a:r>
          </a:p>
          <a:p>
            <a:pPr marL="228600" indent="-228600"/>
            <a:r>
              <a:rPr lang="en-US" sz="900" dirty="0" smtClean="0">
                <a:solidFill>
                  <a:schemeClr val="tx1"/>
                </a:solidFill>
              </a:rPr>
              <a:t>3. Hazardous</a:t>
            </a:r>
          </a:p>
          <a:p>
            <a:pPr marL="228600" indent="-228600"/>
            <a:r>
              <a:rPr lang="en-US" sz="900" dirty="0" smtClean="0">
                <a:solidFill>
                  <a:schemeClr val="tx1"/>
                </a:solidFill>
              </a:rPr>
              <a:t>     waste disposal</a:t>
            </a:r>
          </a:p>
          <a:p>
            <a:pPr marL="228600" indent="-228600"/>
            <a:r>
              <a:rPr lang="en-US" sz="900" dirty="0" smtClean="0">
                <a:solidFill>
                  <a:schemeClr val="tx1"/>
                </a:solidFill>
              </a:rPr>
              <a:t>     services</a:t>
            </a: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r>
              <a:rPr lang="en-US" sz="900" dirty="0" smtClean="0">
                <a:solidFill>
                  <a:schemeClr val="tx1"/>
                </a:solidFill>
              </a:rPr>
              <a:t> </a:t>
            </a:r>
            <a:endParaRPr lang="en-US" sz="900" dirty="0">
              <a:solidFill>
                <a:schemeClr val="tx1"/>
              </a:solidFill>
            </a:endParaRPr>
          </a:p>
        </p:txBody>
      </p:sp>
      <p:sp>
        <p:nvSpPr>
          <p:cNvPr id="22" name="Rectangle 21"/>
          <p:cNvSpPr/>
          <p:nvPr/>
        </p:nvSpPr>
        <p:spPr>
          <a:xfrm>
            <a:off x="76200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Instruction</a:t>
            </a:r>
          </a:p>
          <a:p>
            <a:pPr marL="228600" indent="-228600"/>
            <a:r>
              <a:rPr lang="en-US" sz="900" dirty="0" smtClean="0">
                <a:solidFill>
                  <a:schemeClr val="tx1"/>
                </a:solidFill>
              </a:rPr>
              <a:t>2. Enrollment/ </a:t>
            </a:r>
          </a:p>
          <a:p>
            <a:pPr marL="228600" indent="-228600"/>
            <a:r>
              <a:rPr lang="en-US" sz="900" dirty="0" smtClean="0">
                <a:solidFill>
                  <a:schemeClr val="tx1"/>
                </a:solidFill>
              </a:rPr>
              <a:t>    Registration</a:t>
            </a:r>
          </a:p>
          <a:p>
            <a:pPr marL="228600" indent="-228600"/>
            <a:r>
              <a:rPr lang="en-US" sz="900" dirty="0" smtClean="0">
                <a:solidFill>
                  <a:schemeClr val="tx1"/>
                </a:solidFill>
              </a:rPr>
              <a:t>3. Classroom </a:t>
            </a:r>
          </a:p>
          <a:p>
            <a:pPr marL="228600" indent="-228600"/>
            <a:r>
              <a:rPr lang="en-US" sz="900" dirty="0" smtClean="0">
                <a:solidFill>
                  <a:schemeClr val="tx1"/>
                </a:solidFill>
              </a:rPr>
              <a:t>    space mgmt.</a:t>
            </a:r>
          </a:p>
          <a:p>
            <a:pPr marL="228600" indent="-228600"/>
            <a:r>
              <a:rPr lang="en-US" sz="900" dirty="0" smtClean="0">
                <a:solidFill>
                  <a:schemeClr val="tx1"/>
                </a:solidFill>
              </a:rPr>
              <a:t>4. Housing / </a:t>
            </a:r>
          </a:p>
          <a:p>
            <a:pPr marL="228600" indent="-228600"/>
            <a:r>
              <a:rPr lang="en-US" sz="900" dirty="0" smtClean="0">
                <a:solidFill>
                  <a:schemeClr val="tx1"/>
                </a:solidFill>
              </a:rPr>
              <a:t>    Residence Life</a:t>
            </a:r>
          </a:p>
          <a:p>
            <a:pPr marL="228600" indent="-228600"/>
            <a:r>
              <a:rPr lang="en-US" sz="900" dirty="0" smtClean="0">
                <a:solidFill>
                  <a:schemeClr val="tx1"/>
                </a:solidFill>
              </a:rPr>
              <a:t>5. Transcript </a:t>
            </a:r>
          </a:p>
          <a:p>
            <a:pPr marL="228600" indent="-228600"/>
            <a:r>
              <a:rPr lang="en-US" sz="900" dirty="0" smtClean="0">
                <a:solidFill>
                  <a:schemeClr val="tx1"/>
                </a:solidFill>
              </a:rPr>
              <a:t>    management</a:t>
            </a:r>
          </a:p>
          <a:p>
            <a:pPr marL="228600" indent="-228600"/>
            <a:r>
              <a:rPr lang="en-US" sz="900" dirty="0" smtClean="0">
                <a:solidFill>
                  <a:schemeClr val="tx1"/>
                </a:solidFill>
              </a:rPr>
              <a:t>6. Admissions</a:t>
            </a:r>
          </a:p>
          <a:p>
            <a:pPr marL="228600" indent="-228600"/>
            <a:r>
              <a:rPr lang="en-US" sz="900" dirty="0" smtClean="0">
                <a:solidFill>
                  <a:schemeClr val="tx1"/>
                </a:solidFill>
              </a:rPr>
              <a:t>    -Undergraduate</a:t>
            </a:r>
          </a:p>
          <a:p>
            <a:pPr marL="228600" indent="-228600"/>
            <a:r>
              <a:rPr lang="en-US" sz="900" dirty="0" smtClean="0">
                <a:solidFill>
                  <a:schemeClr val="tx1"/>
                </a:solidFill>
              </a:rPr>
              <a:t>    -Post -</a:t>
            </a:r>
          </a:p>
          <a:p>
            <a:pPr marL="228600" indent="-228600"/>
            <a:r>
              <a:rPr lang="en-US" sz="900" dirty="0" smtClean="0">
                <a:solidFill>
                  <a:schemeClr val="tx1"/>
                </a:solidFill>
              </a:rPr>
              <a:t>      Baccalaureate</a:t>
            </a:r>
          </a:p>
          <a:p>
            <a:pPr marL="228600" indent="-228600"/>
            <a:r>
              <a:rPr lang="en-US" sz="900" dirty="0" smtClean="0">
                <a:solidFill>
                  <a:schemeClr val="tx1"/>
                </a:solidFill>
              </a:rPr>
              <a:t>7. International</a:t>
            </a:r>
          </a:p>
          <a:p>
            <a:pPr marL="228600" indent="-228600"/>
            <a:r>
              <a:rPr lang="en-US" sz="900" dirty="0" smtClean="0">
                <a:solidFill>
                  <a:schemeClr val="tx1"/>
                </a:solidFill>
              </a:rPr>
              <a:t>    Studies</a:t>
            </a:r>
          </a:p>
          <a:p>
            <a:pPr marL="228600" indent="-228600"/>
            <a:endParaRPr lang="en-US" sz="900" dirty="0">
              <a:solidFill>
                <a:schemeClr val="tx1"/>
              </a:solidFill>
            </a:endParaRPr>
          </a:p>
        </p:txBody>
      </p:sp>
      <p:cxnSp>
        <p:nvCxnSpPr>
          <p:cNvPr id="24" name="Elbow Connector 23"/>
          <p:cNvCxnSpPr>
            <a:stCxn id="2" idx="2"/>
            <a:endCxn id="7" idx="0"/>
          </p:cNvCxnSpPr>
          <p:nvPr/>
        </p:nvCxnSpPr>
        <p:spPr>
          <a:xfrm rot="16200000" flipH="1">
            <a:off x="2552700" y="38100"/>
            <a:ext cx="685800" cy="3352800"/>
          </a:xfrm>
          <a:prstGeom prst="bentConnector3">
            <a:avLst>
              <a:gd name="adj1" fmla="val 50000"/>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3" idx="2"/>
          </p:cNvCxnSpPr>
          <p:nvPr/>
        </p:nvCxnSpPr>
        <p:spPr>
          <a:xfrm rot="5400000">
            <a:off x="2743200" y="1524000"/>
            <a:ext cx="304800" cy="1588"/>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90600" y="2895600"/>
            <a:ext cx="7162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8" idx="0"/>
          </p:cNvCxnSpPr>
          <p:nvPr/>
        </p:nvCxnSpPr>
        <p:spPr>
          <a:xfrm rot="5400000">
            <a:off x="7620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6" idx="0"/>
          </p:cNvCxnSpPr>
          <p:nvPr/>
        </p:nvCxnSpPr>
        <p:spPr>
          <a:xfrm rot="5400000" flipH="1" flipV="1">
            <a:off x="79248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3" idx="0"/>
          </p:cNvCxnSpPr>
          <p:nvPr/>
        </p:nvCxnSpPr>
        <p:spPr>
          <a:xfrm rot="5400000" flipH="1" flipV="1">
            <a:off x="33528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2" idx="0"/>
          </p:cNvCxnSpPr>
          <p:nvPr/>
        </p:nvCxnSpPr>
        <p:spPr>
          <a:xfrm rot="5400000" flipH="1" flipV="1">
            <a:off x="20574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4" idx="0"/>
          </p:cNvCxnSpPr>
          <p:nvPr/>
        </p:nvCxnSpPr>
        <p:spPr>
          <a:xfrm rot="5400000" flipH="1" flipV="1">
            <a:off x="53340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5" idx="0"/>
          </p:cNvCxnSpPr>
          <p:nvPr/>
        </p:nvCxnSpPr>
        <p:spPr>
          <a:xfrm rot="5400000" flipH="1" flipV="1">
            <a:off x="66294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 idx="0"/>
            <a:endCxn id="8" idx="2"/>
          </p:cNvCxnSpPr>
          <p:nvPr/>
        </p:nvCxnSpPr>
        <p:spPr>
          <a:xfrm rot="5400000" flipH="1" flipV="1">
            <a:off x="8382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8" idx="0"/>
            <a:endCxn id="12" idx="2"/>
          </p:cNvCxnSpPr>
          <p:nvPr/>
        </p:nvCxnSpPr>
        <p:spPr>
          <a:xfrm rot="5400000" flipH="1" flipV="1">
            <a:off x="21336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9" idx="0"/>
            <a:endCxn id="13" idx="2"/>
          </p:cNvCxnSpPr>
          <p:nvPr/>
        </p:nvCxnSpPr>
        <p:spPr>
          <a:xfrm rot="5400000" flipH="1" flipV="1">
            <a:off x="34290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20" idx="0"/>
            <a:endCxn id="14" idx="2"/>
          </p:cNvCxnSpPr>
          <p:nvPr/>
        </p:nvCxnSpPr>
        <p:spPr>
          <a:xfrm rot="5400000" flipH="1" flipV="1">
            <a:off x="54102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21" idx="0"/>
            <a:endCxn id="15" idx="2"/>
          </p:cNvCxnSpPr>
          <p:nvPr/>
        </p:nvCxnSpPr>
        <p:spPr>
          <a:xfrm rot="5400000" flipH="1" flipV="1">
            <a:off x="67056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22" idx="0"/>
            <a:endCxn id="16" idx="2"/>
          </p:cNvCxnSpPr>
          <p:nvPr/>
        </p:nvCxnSpPr>
        <p:spPr>
          <a:xfrm rot="5400000" flipH="1" flipV="1">
            <a:off x="80010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 idx="2"/>
          </p:cNvCxnSpPr>
          <p:nvPr/>
        </p:nvCxnSpPr>
        <p:spPr>
          <a:xfrm rot="5400000">
            <a:off x="4495800" y="2819400"/>
            <a:ext cx="1524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219200" y="2438400"/>
            <a:ext cx="2286000" cy="307777"/>
          </a:xfrm>
          <a:prstGeom prst="rect">
            <a:avLst/>
          </a:prstGeom>
          <a:noFill/>
        </p:spPr>
        <p:txBody>
          <a:bodyPr wrap="square" rtlCol="0">
            <a:spAutoFit/>
          </a:bodyPr>
          <a:lstStyle/>
          <a:p>
            <a:r>
              <a:rPr lang="en-US" sz="1400" i="1" dirty="0" smtClean="0"/>
              <a:t>     Infrastructure Needs</a:t>
            </a:r>
            <a:endParaRPr lang="en-US" sz="1400" i="1" dirty="0"/>
          </a:p>
        </p:txBody>
      </p:sp>
      <p:sp>
        <p:nvSpPr>
          <p:cNvPr id="38" name="TextBox 37"/>
          <p:cNvSpPr txBox="1"/>
          <p:nvPr/>
        </p:nvSpPr>
        <p:spPr>
          <a:xfrm>
            <a:off x="5562600" y="2438400"/>
            <a:ext cx="2590800" cy="307777"/>
          </a:xfrm>
          <a:prstGeom prst="rect">
            <a:avLst/>
          </a:prstGeom>
          <a:noFill/>
        </p:spPr>
        <p:txBody>
          <a:bodyPr wrap="square" rtlCol="0">
            <a:spAutoFit/>
          </a:bodyPr>
          <a:lstStyle/>
          <a:p>
            <a:r>
              <a:rPr lang="en-US" sz="1400" i="1" dirty="0" smtClean="0"/>
              <a:t>      Instruction Process Needs</a:t>
            </a:r>
            <a:endParaRPr lang="en-US" sz="1400" i="1" dirty="0"/>
          </a:p>
        </p:txBody>
      </p:sp>
      <p:sp>
        <p:nvSpPr>
          <p:cNvPr id="41" name="TextBox 40"/>
          <p:cNvSpPr txBox="1"/>
          <p:nvPr/>
        </p:nvSpPr>
        <p:spPr>
          <a:xfrm>
            <a:off x="2209800" y="152400"/>
            <a:ext cx="4724400" cy="369332"/>
          </a:xfrm>
          <a:prstGeom prst="rect">
            <a:avLst/>
          </a:prstGeom>
          <a:noFill/>
        </p:spPr>
        <p:txBody>
          <a:bodyPr wrap="square" rtlCol="0">
            <a:spAutoFit/>
          </a:bodyPr>
          <a:lstStyle/>
          <a:p>
            <a:r>
              <a:rPr lang="en-US" sz="1600" b="1" i="1" dirty="0" smtClean="0"/>
              <a:t>             </a:t>
            </a:r>
            <a:r>
              <a:rPr lang="en-US" b="1" i="1" dirty="0" smtClean="0"/>
              <a:t>Aligning BCP With University Goals</a:t>
            </a:r>
            <a:endParaRPr lang="en-US" b="1" i="1" dirty="0"/>
          </a:p>
        </p:txBody>
      </p:sp>
      <p:cxnSp>
        <p:nvCxnSpPr>
          <p:cNvPr id="42" name="Straight Connector 41"/>
          <p:cNvCxnSpPr>
            <a:endCxn id="4" idx="2"/>
          </p:cNvCxnSpPr>
          <p:nvPr/>
        </p:nvCxnSpPr>
        <p:spPr>
          <a:xfrm rot="5400000" flipH="1" flipV="1">
            <a:off x="4381500" y="1562100"/>
            <a:ext cx="381000" cy="1588"/>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500" fill="hold"/>
                                        <p:tgtEl>
                                          <p:spTgt spid="42"/>
                                        </p:tgtEl>
                                        <p:attrNameLst>
                                          <p:attrName>ppt_x</p:attrName>
                                        </p:attrNameLst>
                                      </p:cBhvr>
                                      <p:tavLst>
                                        <p:tav tm="0">
                                          <p:val>
                                            <p:strVal val="#ppt_x"/>
                                          </p:val>
                                        </p:tav>
                                        <p:tav tm="100000">
                                          <p:val>
                                            <p:strVal val="#ppt_x"/>
                                          </p:val>
                                        </p:tav>
                                      </p:tavLst>
                                    </p:anim>
                                    <p:anim calcmode="lin" valueType="num">
                                      <p:cBhvr additive="base">
                                        <p:cTn id="16" dur="500" fill="hold"/>
                                        <p:tgtEl>
                                          <p:spTgt spid="4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ppt_x"/>
                                          </p:val>
                                        </p:tav>
                                        <p:tav tm="100000">
                                          <p:val>
                                            <p:strVal val="#ppt_x"/>
                                          </p:val>
                                        </p:tav>
                                      </p:tavLst>
                                    </p:anim>
                                    <p:anim calcmode="lin" valueType="num">
                                      <p:cBhvr additive="base">
                                        <p:cTn id="26" dur="500" fill="hold"/>
                                        <p:tgtEl>
                                          <p:spTgt spid="3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ppt_x"/>
                                          </p:val>
                                        </p:tav>
                                        <p:tav tm="100000">
                                          <p:val>
                                            <p:strVal val="#ppt_x"/>
                                          </p:val>
                                        </p:tav>
                                      </p:tavLst>
                                    </p:anim>
                                    <p:anim calcmode="lin" valueType="num">
                                      <p:cBhvr additive="base">
                                        <p:cTn id="30"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3"/>
                                        </p:tgtEl>
                                        <p:attrNameLst>
                                          <p:attrName>style.visibility</p:attrName>
                                        </p:attrNameLst>
                                      </p:cBhvr>
                                      <p:to>
                                        <p:strVal val="visible"/>
                                      </p:to>
                                    </p:set>
                                    <p:anim calcmode="lin" valueType="num">
                                      <p:cBhvr additive="base">
                                        <p:cTn id="35" dur="500" fill="hold"/>
                                        <p:tgtEl>
                                          <p:spTgt spid="73"/>
                                        </p:tgtEl>
                                        <p:attrNameLst>
                                          <p:attrName>ppt_x</p:attrName>
                                        </p:attrNameLst>
                                      </p:cBhvr>
                                      <p:tavLst>
                                        <p:tav tm="0">
                                          <p:val>
                                            <p:strVal val="#ppt_x"/>
                                          </p:val>
                                        </p:tav>
                                        <p:tav tm="100000">
                                          <p:val>
                                            <p:strVal val="#ppt_x"/>
                                          </p:val>
                                        </p:tav>
                                      </p:tavLst>
                                    </p:anim>
                                    <p:anim calcmode="lin" valueType="num">
                                      <p:cBhvr additive="base">
                                        <p:cTn id="36" dur="500" fill="hold"/>
                                        <p:tgtEl>
                                          <p:spTgt spid="7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ppt_x"/>
                                          </p:val>
                                        </p:tav>
                                        <p:tav tm="100000">
                                          <p:val>
                                            <p:strVal val="#ppt_x"/>
                                          </p:val>
                                        </p:tav>
                                      </p:tavLst>
                                    </p:anim>
                                    <p:anim calcmode="lin" valueType="num">
                                      <p:cBhvr additive="base">
                                        <p:cTn id="44" dur="500" fill="hold"/>
                                        <p:tgtEl>
                                          <p:spTgt spid="3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additive="base">
                                        <p:cTn id="51" dur="500" fill="hold"/>
                                        <p:tgtEl>
                                          <p:spTgt spid="43"/>
                                        </p:tgtEl>
                                        <p:attrNameLst>
                                          <p:attrName>ppt_x</p:attrName>
                                        </p:attrNameLst>
                                      </p:cBhvr>
                                      <p:tavLst>
                                        <p:tav tm="0">
                                          <p:val>
                                            <p:strVal val="#ppt_x"/>
                                          </p:val>
                                        </p:tav>
                                        <p:tav tm="100000">
                                          <p:val>
                                            <p:strVal val="#ppt_x"/>
                                          </p:val>
                                        </p:tav>
                                      </p:tavLst>
                                    </p:anim>
                                    <p:anim calcmode="lin" valueType="num">
                                      <p:cBhvr additive="base">
                                        <p:cTn id="52" dur="500" fill="hold"/>
                                        <p:tgtEl>
                                          <p:spTgt spid="4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additive="base">
                                        <p:cTn id="59" dur="500" fill="hold"/>
                                        <p:tgtEl>
                                          <p:spTgt spid="40"/>
                                        </p:tgtEl>
                                        <p:attrNameLst>
                                          <p:attrName>ppt_x</p:attrName>
                                        </p:attrNameLst>
                                      </p:cBhvr>
                                      <p:tavLst>
                                        <p:tav tm="0">
                                          <p:val>
                                            <p:strVal val="#ppt_x"/>
                                          </p:val>
                                        </p:tav>
                                        <p:tav tm="100000">
                                          <p:val>
                                            <p:strVal val="#ppt_x"/>
                                          </p:val>
                                        </p:tav>
                                      </p:tavLst>
                                    </p:anim>
                                    <p:anim calcmode="lin" valueType="num">
                                      <p:cBhvr additive="base">
                                        <p:cTn id="60" dur="500" fill="hold"/>
                                        <p:tgtEl>
                                          <p:spTgt spid="4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47"/>
                                        </p:tgtEl>
                                        <p:attrNameLst>
                                          <p:attrName>style.visibility</p:attrName>
                                        </p:attrNameLst>
                                      </p:cBhvr>
                                      <p:to>
                                        <p:strVal val="visible"/>
                                      </p:to>
                                    </p:set>
                                    <p:anim calcmode="lin" valueType="num">
                                      <p:cBhvr additive="base">
                                        <p:cTn id="67" dur="500" fill="hold"/>
                                        <p:tgtEl>
                                          <p:spTgt spid="47"/>
                                        </p:tgtEl>
                                        <p:attrNameLst>
                                          <p:attrName>ppt_x</p:attrName>
                                        </p:attrNameLst>
                                      </p:cBhvr>
                                      <p:tavLst>
                                        <p:tav tm="0">
                                          <p:val>
                                            <p:strVal val="#ppt_x"/>
                                          </p:val>
                                        </p:tav>
                                        <p:tav tm="100000">
                                          <p:val>
                                            <p:strVal val="#ppt_x"/>
                                          </p:val>
                                        </p:tav>
                                      </p:tavLst>
                                    </p:anim>
                                    <p:anim calcmode="lin" valueType="num">
                                      <p:cBhvr additive="base">
                                        <p:cTn id="68" dur="500" fill="hold"/>
                                        <p:tgtEl>
                                          <p:spTgt spid="47"/>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additive="base">
                                        <p:cTn id="71" dur="500" fill="hold"/>
                                        <p:tgtEl>
                                          <p:spTgt spid="14"/>
                                        </p:tgtEl>
                                        <p:attrNameLst>
                                          <p:attrName>ppt_x</p:attrName>
                                        </p:attrNameLst>
                                      </p:cBhvr>
                                      <p:tavLst>
                                        <p:tav tm="0">
                                          <p:val>
                                            <p:strVal val="#ppt_x"/>
                                          </p:val>
                                        </p:tav>
                                        <p:tav tm="100000">
                                          <p:val>
                                            <p:strVal val="#ppt_x"/>
                                          </p:val>
                                        </p:tav>
                                      </p:tavLst>
                                    </p:anim>
                                    <p:anim calcmode="lin" valueType="num">
                                      <p:cBhvr additive="base">
                                        <p:cTn id="72" dur="500" fill="hold"/>
                                        <p:tgtEl>
                                          <p:spTgt spid="14"/>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additive="base">
                                        <p:cTn id="75" dur="500" fill="hold"/>
                                        <p:tgtEl>
                                          <p:spTgt spid="50"/>
                                        </p:tgtEl>
                                        <p:attrNameLst>
                                          <p:attrName>ppt_x</p:attrName>
                                        </p:attrNameLst>
                                      </p:cBhvr>
                                      <p:tavLst>
                                        <p:tav tm="0">
                                          <p:val>
                                            <p:strVal val="#ppt_x"/>
                                          </p:val>
                                        </p:tav>
                                        <p:tav tm="100000">
                                          <p:val>
                                            <p:strVal val="#ppt_x"/>
                                          </p:val>
                                        </p:tav>
                                      </p:tavLst>
                                    </p:anim>
                                    <p:anim calcmode="lin" valueType="num">
                                      <p:cBhvr additive="base">
                                        <p:cTn id="76" dur="500" fill="hold"/>
                                        <p:tgtEl>
                                          <p:spTgt spid="50"/>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37"/>
                                        </p:tgtEl>
                                        <p:attrNameLst>
                                          <p:attrName>style.visibility</p:attrName>
                                        </p:attrNameLst>
                                      </p:cBhvr>
                                      <p:to>
                                        <p:strVal val="visible"/>
                                      </p:to>
                                    </p:set>
                                    <p:anim calcmode="lin" valueType="num">
                                      <p:cBhvr additive="base">
                                        <p:cTn id="83" dur="500" fill="hold"/>
                                        <p:tgtEl>
                                          <p:spTgt spid="37"/>
                                        </p:tgtEl>
                                        <p:attrNameLst>
                                          <p:attrName>ppt_x</p:attrName>
                                        </p:attrNameLst>
                                      </p:cBhvr>
                                      <p:tavLst>
                                        <p:tav tm="0">
                                          <p:val>
                                            <p:strVal val="#ppt_x"/>
                                          </p:val>
                                        </p:tav>
                                        <p:tav tm="100000">
                                          <p:val>
                                            <p:strVal val="#ppt_x"/>
                                          </p:val>
                                        </p:tav>
                                      </p:tavLst>
                                    </p:anim>
                                    <p:anim calcmode="lin" valueType="num">
                                      <p:cBhvr additive="base">
                                        <p:cTn id="84" dur="500" fill="hold"/>
                                        <p:tgtEl>
                                          <p:spTgt spid="37"/>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additive="base">
                                        <p:cTn id="87" dur="500" fill="hold"/>
                                        <p:tgtEl>
                                          <p:spTgt spid="16"/>
                                        </p:tgtEl>
                                        <p:attrNameLst>
                                          <p:attrName>ppt_x</p:attrName>
                                        </p:attrNameLst>
                                      </p:cBhvr>
                                      <p:tavLst>
                                        <p:tav tm="0">
                                          <p:val>
                                            <p:strVal val="#ppt_x"/>
                                          </p:val>
                                        </p:tav>
                                        <p:tav tm="100000">
                                          <p:val>
                                            <p:strVal val="#ppt_x"/>
                                          </p:val>
                                        </p:tav>
                                      </p:tavLst>
                                    </p:anim>
                                    <p:anim calcmode="lin" valueType="num">
                                      <p:cBhvr additive="base">
                                        <p:cTn id="8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additive="base">
                                        <p:cTn id="93" dur="500" fill="hold"/>
                                        <p:tgtEl>
                                          <p:spTgt spid="55"/>
                                        </p:tgtEl>
                                        <p:attrNameLst>
                                          <p:attrName>ppt_x</p:attrName>
                                        </p:attrNameLst>
                                      </p:cBhvr>
                                      <p:tavLst>
                                        <p:tav tm="0">
                                          <p:val>
                                            <p:strVal val="#ppt_x"/>
                                          </p:val>
                                        </p:tav>
                                        <p:tav tm="100000">
                                          <p:val>
                                            <p:strVal val="#ppt_x"/>
                                          </p:val>
                                        </p:tav>
                                      </p:tavLst>
                                    </p:anim>
                                    <p:anim calcmode="lin" valueType="num">
                                      <p:cBhvr additive="base">
                                        <p:cTn id="94" dur="500" fill="hold"/>
                                        <p:tgtEl>
                                          <p:spTgt spid="55"/>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7"/>
                                        </p:tgtEl>
                                        <p:attrNameLst>
                                          <p:attrName>style.visibility</p:attrName>
                                        </p:attrNameLst>
                                      </p:cBhvr>
                                      <p:to>
                                        <p:strVal val="visible"/>
                                      </p:to>
                                    </p:set>
                                    <p:anim calcmode="lin" valueType="num">
                                      <p:cBhvr additive="base">
                                        <p:cTn id="97" dur="500" fill="hold"/>
                                        <p:tgtEl>
                                          <p:spTgt spid="17"/>
                                        </p:tgtEl>
                                        <p:attrNameLst>
                                          <p:attrName>ppt_x</p:attrName>
                                        </p:attrNameLst>
                                      </p:cBhvr>
                                      <p:tavLst>
                                        <p:tav tm="0">
                                          <p:val>
                                            <p:strVal val="#ppt_x"/>
                                          </p:val>
                                        </p:tav>
                                        <p:tav tm="100000">
                                          <p:val>
                                            <p:strVal val="#ppt_x"/>
                                          </p:val>
                                        </p:tav>
                                      </p:tavLst>
                                    </p:anim>
                                    <p:anim calcmode="lin" valueType="num">
                                      <p:cBhvr additive="base">
                                        <p:cTn id="98" dur="500" fill="hold"/>
                                        <p:tgtEl>
                                          <p:spTgt spid="17"/>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58"/>
                                        </p:tgtEl>
                                        <p:attrNameLst>
                                          <p:attrName>style.visibility</p:attrName>
                                        </p:attrNameLst>
                                      </p:cBhvr>
                                      <p:to>
                                        <p:strVal val="visible"/>
                                      </p:to>
                                    </p:set>
                                    <p:anim calcmode="lin" valueType="num">
                                      <p:cBhvr additive="base">
                                        <p:cTn id="101" dur="500" fill="hold"/>
                                        <p:tgtEl>
                                          <p:spTgt spid="58"/>
                                        </p:tgtEl>
                                        <p:attrNameLst>
                                          <p:attrName>ppt_x</p:attrName>
                                        </p:attrNameLst>
                                      </p:cBhvr>
                                      <p:tavLst>
                                        <p:tav tm="0">
                                          <p:val>
                                            <p:strVal val="#ppt_x"/>
                                          </p:val>
                                        </p:tav>
                                        <p:tav tm="100000">
                                          <p:val>
                                            <p:strVal val="#ppt_x"/>
                                          </p:val>
                                        </p:tav>
                                      </p:tavLst>
                                    </p:anim>
                                    <p:anim calcmode="lin" valueType="num">
                                      <p:cBhvr additive="base">
                                        <p:cTn id="102" dur="500" fill="hold"/>
                                        <p:tgtEl>
                                          <p:spTgt spid="58"/>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18"/>
                                        </p:tgtEl>
                                        <p:attrNameLst>
                                          <p:attrName>style.visibility</p:attrName>
                                        </p:attrNameLst>
                                      </p:cBhvr>
                                      <p:to>
                                        <p:strVal val="visible"/>
                                      </p:to>
                                    </p:set>
                                    <p:anim calcmode="lin" valueType="num">
                                      <p:cBhvr additive="base">
                                        <p:cTn id="105" dur="500" fill="hold"/>
                                        <p:tgtEl>
                                          <p:spTgt spid="18"/>
                                        </p:tgtEl>
                                        <p:attrNameLst>
                                          <p:attrName>ppt_x</p:attrName>
                                        </p:attrNameLst>
                                      </p:cBhvr>
                                      <p:tavLst>
                                        <p:tav tm="0">
                                          <p:val>
                                            <p:strVal val="#ppt_x"/>
                                          </p:val>
                                        </p:tav>
                                        <p:tav tm="100000">
                                          <p:val>
                                            <p:strVal val="#ppt_x"/>
                                          </p:val>
                                        </p:tav>
                                      </p:tavLst>
                                    </p:anim>
                                    <p:anim calcmode="lin" valueType="num">
                                      <p:cBhvr additive="base">
                                        <p:cTn id="106" dur="500" fill="hold"/>
                                        <p:tgtEl>
                                          <p:spTgt spid="18"/>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61"/>
                                        </p:tgtEl>
                                        <p:attrNameLst>
                                          <p:attrName>style.visibility</p:attrName>
                                        </p:attrNameLst>
                                      </p:cBhvr>
                                      <p:to>
                                        <p:strVal val="visible"/>
                                      </p:to>
                                    </p:set>
                                    <p:anim calcmode="lin" valueType="num">
                                      <p:cBhvr additive="base">
                                        <p:cTn id="109" dur="500" fill="hold"/>
                                        <p:tgtEl>
                                          <p:spTgt spid="61"/>
                                        </p:tgtEl>
                                        <p:attrNameLst>
                                          <p:attrName>ppt_x</p:attrName>
                                        </p:attrNameLst>
                                      </p:cBhvr>
                                      <p:tavLst>
                                        <p:tav tm="0">
                                          <p:val>
                                            <p:strVal val="#ppt_x"/>
                                          </p:val>
                                        </p:tav>
                                        <p:tav tm="100000">
                                          <p:val>
                                            <p:strVal val="#ppt_x"/>
                                          </p:val>
                                        </p:tav>
                                      </p:tavLst>
                                    </p:anim>
                                    <p:anim calcmode="lin" valueType="num">
                                      <p:cBhvr additive="base">
                                        <p:cTn id="110" dur="500" fill="hold"/>
                                        <p:tgtEl>
                                          <p:spTgt spid="61"/>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19"/>
                                        </p:tgtEl>
                                        <p:attrNameLst>
                                          <p:attrName>style.visibility</p:attrName>
                                        </p:attrNameLst>
                                      </p:cBhvr>
                                      <p:to>
                                        <p:strVal val="visible"/>
                                      </p:to>
                                    </p:set>
                                    <p:anim calcmode="lin" valueType="num">
                                      <p:cBhvr additive="base">
                                        <p:cTn id="113" dur="500" fill="hold"/>
                                        <p:tgtEl>
                                          <p:spTgt spid="19"/>
                                        </p:tgtEl>
                                        <p:attrNameLst>
                                          <p:attrName>ppt_x</p:attrName>
                                        </p:attrNameLst>
                                      </p:cBhvr>
                                      <p:tavLst>
                                        <p:tav tm="0">
                                          <p:val>
                                            <p:strVal val="#ppt_x"/>
                                          </p:val>
                                        </p:tav>
                                        <p:tav tm="100000">
                                          <p:val>
                                            <p:strVal val="#ppt_x"/>
                                          </p:val>
                                        </p:tav>
                                      </p:tavLst>
                                    </p:anim>
                                    <p:anim calcmode="lin" valueType="num">
                                      <p:cBhvr additive="base">
                                        <p:cTn id="114" dur="500" fill="hold"/>
                                        <p:tgtEl>
                                          <p:spTgt spid="19"/>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64"/>
                                        </p:tgtEl>
                                        <p:attrNameLst>
                                          <p:attrName>style.visibility</p:attrName>
                                        </p:attrNameLst>
                                      </p:cBhvr>
                                      <p:to>
                                        <p:strVal val="visible"/>
                                      </p:to>
                                    </p:set>
                                    <p:anim calcmode="lin" valueType="num">
                                      <p:cBhvr additive="base">
                                        <p:cTn id="117" dur="500" fill="hold"/>
                                        <p:tgtEl>
                                          <p:spTgt spid="64"/>
                                        </p:tgtEl>
                                        <p:attrNameLst>
                                          <p:attrName>ppt_x</p:attrName>
                                        </p:attrNameLst>
                                      </p:cBhvr>
                                      <p:tavLst>
                                        <p:tav tm="0">
                                          <p:val>
                                            <p:strVal val="#ppt_x"/>
                                          </p:val>
                                        </p:tav>
                                        <p:tav tm="100000">
                                          <p:val>
                                            <p:strVal val="#ppt_x"/>
                                          </p:val>
                                        </p:tav>
                                      </p:tavLst>
                                    </p:anim>
                                    <p:anim calcmode="lin" valueType="num">
                                      <p:cBhvr additive="base">
                                        <p:cTn id="118" dur="500" fill="hold"/>
                                        <p:tgtEl>
                                          <p:spTgt spid="64"/>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20"/>
                                        </p:tgtEl>
                                        <p:attrNameLst>
                                          <p:attrName>style.visibility</p:attrName>
                                        </p:attrNameLst>
                                      </p:cBhvr>
                                      <p:to>
                                        <p:strVal val="visible"/>
                                      </p:to>
                                    </p:set>
                                    <p:anim calcmode="lin" valueType="num">
                                      <p:cBhvr additive="base">
                                        <p:cTn id="121" dur="500" fill="hold"/>
                                        <p:tgtEl>
                                          <p:spTgt spid="20"/>
                                        </p:tgtEl>
                                        <p:attrNameLst>
                                          <p:attrName>ppt_x</p:attrName>
                                        </p:attrNameLst>
                                      </p:cBhvr>
                                      <p:tavLst>
                                        <p:tav tm="0">
                                          <p:val>
                                            <p:strVal val="#ppt_x"/>
                                          </p:val>
                                        </p:tav>
                                        <p:tav tm="100000">
                                          <p:val>
                                            <p:strVal val="#ppt_x"/>
                                          </p:val>
                                        </p:tav>
                                      </p:tavLst>
                                    </p:anim>
                                    <p:anim calcmode="lin" valueType="num">
                                      <p:cBhvr additive="base">
                                        <p:cTn id="122" dur="500" fill="hold"/>
                                        <p:tgtEl>
                                          <p:spTgt spid="20"/>
                                        </p:tgtEl>
                                        <p:attrNameLst>
                                          <p:attrName>ppt_y</p:attrName>
                                        </p:attrNameLst>
                                      </p:cBhvr>
                                      <p:tavLst>
                                        <p:tav tm="0">
                                          <p:val>
                                            <p:strVal val="1+#ppt_h/2"/>
                                          </p:val>
                                        </p:tav>
                                        <p:tav tm="100000">
                                          <p:val>
                                            <p:strVal val="#ppt_y"/>
                                          </p:val>
                                        </p:tav>
                                      </p:tavLst>
                                    </p:anim>
                                  </p:childTnLst>
                                </p:cTn>
                              </p:par>
                              <p:par>
                                <p:cTn id="123" presetID="2" presetClass="entr" presetSubtype="4" fill="hold" nodeType="withEffect">
                                  <p:stCondLst>
                                    <p:cond delay="0"/>
                                  </p:stCondLst>
                                  <p:childTnLst>
                                    <p:set>
                                      <p:cBhvr>
                                        <p:cTn id="124" dur="1" fill="hold">
                                          <p:stCondLst>
                                            <p:cond delay="0"/>
                                          </p:stCondLst>
                                        </p:cTn>
                                        <p:tgtEl>
                                          <p:spTgt spid="67"/>
                                        </p:tgtEl>
                                        <p:attrNameLst>
                                          <p:attrName>style.visibility</p:attrName>
                                        </p:attrNameLst>
                                      </p:cBhvr>
                                      <p:to>
                                        <p:strVal val="visible"/>
                                      </p:to>
                                    </p:set>
                                    <p:anim calcmode="lin" valueType="num">
                                      <p:cBhvr additive="base">
                                        <p:cTn id="125" dur="500" fill="hold"/>
                                        <p:tgtEl>
                                          <p:spTgt spid="67"/>
                                        </p:tgtEl>
                                        <p:attrNameLst>
                                          <p:attrName>ppt_x</p:attrName>
                                        </p:attrNameLst>
                                      </p:cBhvr>
                                      <p:tavLst>
                                        <p:tav tm="0">
                                          <p:val>
                                            <p:strVal val="#ppt_x"/>
                                          </p:val>
                                        </p:tav>
                                        <p:tav tm="100000">
                                          <p:val>
                                            <p:strVal val="#ppt_x"/>
                                          </p:val>
                                        </p:tav>
                                      </p:tavLst>
                                    </p:anim>
                                    <p:anim calcmode="lin" valueType="num">
                                      <p:cBhvr additive="base">
                                        <p:cTn id="126" dur="500" fill="hold"/>
                                        <p:tgtEl>
                                          <p:spTgt spid="67"/>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21"/>
                                        </p:tgtEl>
                                        <p:attrNameLst>
                                          <p:attrName>style.visibility</p:attrName>
                                        </p:attrNameLst>
                                      </p:cBhvr>
                                      <p:to>
                                        <p:strVal val="visible"/>
                                      </p:to>
                                    </p:set>
                                    <p:anim calcmode="lin" valueType="num">
                                      <p:cBhvr additive="base">
                                        <p:cTn id="129" dur="500" fill="hold"/>
                                        <p:tgtEl>
                                          <p:spTgt spid="21"/>
                                        </p:tgtEl>
                                        <p:attrNameLst>
                                          <p:attrName>ppt_x</p:attrName>
                                        </p:attrNameLst>
                                      </p:cBhvr>
                                      <p:tavLst>
                                        <p:tav tm="0">
                                          <p:val>
                                            <p:strVal val="#ppt_x"/>
                                          </p:val>
                                        </p:tav>
                                        <p:tav tm="100000">
                                          <p:val>
                                            <p:strVal val="#ppt_x"/>
                                          </p:val>
                                        </p:tav>
                                      </p:tavLst>
                                    </p:anim>
                                    <p:anim calcmode="lin" valueType="num">
                                      <p:cBhvr additive="base">
                                        <p:cTn id="130" dur="500" fill="hold"/>
                                        <p:tgtEl>
                                          <p:spTgt spid="21"/>
                                        </p:tgtEl>
                                        <p:attrNameLst>
                                          <p:attrName>ppt_y</p:attrName>
                                        </p:attrNameLst>
                                      </p:cBhvr>
                                      <p:tavLst>
                                        <p:tav tm="0">
                                          <p:val>
                                            <p:strVal val="1+#ppt_h/2"/>
                                          </p:val>
                                        </p:tav>
                                        <p:tav tm="100000">
                                          <p:val>
                                            <p:strVal val="#ppt_y"/>
                                          </p:val>
                                        </p:tav>
                                      </p:tavLst>
                                    </p:anim>
                                  </p:childTnLst>
                                </p:cTn>
                              </p:par>
                              <p:par>
                                <p:cTn id="131" presetID="2" presetClass="entr" presetSubtype="4" fill="hold" nodeType="withEffect">
                                  <p:stCondLst>
                                    <p:cond delay="0"/>
                                  </p:stCondLst>
                                  <p:childTnLst>
                                    <p:set>
                                      <p:cBhvr>
                                        <p:cTn id="132" dur="1" fill="hold">
                                          <p:stCondLst>
                                            <p:cond delay="0"/>
                                          </p:stCondLst>
                                        </p:cTn>
                                        <p:tgtEl>
                                          <p:spTgt spid="70"/>
                                        </p:tgtEl>
                                        <p:attrNameLst>
                                          <p:attrName>style.visibility</p:attrName>
                                        </p:attrNameLst>
                                      </p:cBhvr>
                                      <p:to>
                                        <p:strVal val="visible"/>
                                      </p:to>
                                    </p:set>
                                    <p:anim calcmode="lin" valueType="num">
                                      <p:cBhvr additive="base">
                                        <p:cTn id="133" dur="500" fill="hold"/>
                                        <p:tgtEl>
                                          <p:spTgt spid="70"/>
                                        </p:tgtEl>
                                        <p:attrNameLst>
                                          <p:attrName>ppt_x</p:attrName>
                                        </p:attrNameLst>
                                      </p:cBhvr>
                                      <p:tavLst>
                                        <p:tav tm="0">
                                          <p:val>
                                            <p:strVal val="#ppt_x"/>
                                          </p:val>
                                        </p:tav>
                                        <p:tav tm="100000">
                                          <p:val>
                                            <p:strVal val="#ppt_x"/>
                                          </p:val>
                                        </p:tav>
                                      </p:tavLst>
                                    </p:anim>
                                    <p:anim calcmode="lin" valueType="num">
                                      <p:cBhvr additive="base">
                                        <p:cTn id="134" dur="500" fill="hold"/>
                                        <p:tgtEl>
                                          <p:spTgt spid="70"/>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22"/>
                                        </p:tgtEl>
                                        <p:attrNameLst>
                                          <p:attrName>style.visibility</p:attrName>
                                        </p:attrNameLst>
                                      </p:cBhvr>
                                      <p:to>
                                        <p:strVal val="visible"/>
                                      </p:to>
                                    </p:set>
                                    <p:anim calcmode="lin" valueType="num">
                                      <p:cBhvr additive="base">
                                        <p:cTn id="137" dur="500" fill="hold"/>
                                        <p:tgtEl>
                                          <p:spTgt spid="22"/>
                                        </p:tgtEl>
                                        <p:attrNameLst>
                                          <p:attrName>ppt_x</p:attrName>
                                        </p:attrNameLst>
                                      </p:cBhvr>
                                      <p:tavLst>
                                        <p:tav tm="0">
                                          <p:val>
                                            <p:strVal val="#ppt_x"/>
                                          </p:val>
                                        </p:tav>
                                        <p:tav tm="100000">
                                          <p:val>
                                            <p:strVal val="#ppt_x"/>
                                          </p:val>
                                        </p:tav>
                                      </p:tavLst>
                                    </p:anim>
                                    <p:anim calcmode="lin" valueType="num">
                                      <p:cBhvr additive="base">
                                        <p:cTn id="13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36"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Goal #1</a:t>
            </a:r>
          </a:p>
          <a:p>
            <a:pPr algn="ctr"/>
            <a:r>
              <a:rPr lang="en-US" sz="1000" dirty="0" smtClean="0">
                <a:solidFill>
                  <a:schemeClr val="tx1"/>
                </a:solidFill>
              </a:rPr>
              <a:t>Unsurpassed </a:t>
            </a:r>
          </a:p>
          <a:p>
            <a:pPr algn="ctr"/>
            <a:r>
              <a:rPr lang="en-US" sz="1000" dirty="0" smtClean="0">
                <a:solidFill>
                  <a:schemeClr val="tx1"/>
                </a:solidFill>
              </a:rPr>
              <a:t>Undergraduate </a:t>
            </a:r>
          </a:p>
          <a:p>
            <a:pPr algn="ctr"/>
            <a:r>
              <a:rPr lang="en-US" sz="1000" dirty="0" smtClean="0">
                <a:solidFill>
                  <a:schemeClr val="tx1"/>
                </a:solidFill>
              </a:rPr>
              <a:t>Education</a:t>
            </a:r>
            <a:endParaRPr lang="en-US" sz="1000" dirty="0">
              <a:solidFill>
                <a:schemeClr val="tx1"/>
              </a:solidFill>
            </a:endParaRPr>
          </a:p>
        </p:txBody>
      </p:sp>
      <p:sp>
        <p:nvSpPr>
          <p:cNvPr id="3" name="Rectangle 2"/>
          <p:cNvSpPr/>
          <p:nvPr/>
        </p:nvSpPr>
        <p:spPr>
          <a:xfrm>
            <a:off x="2209800" y="6858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Goal #2</a:t>
            </a:r>
          </a:p>
          <a:p>
            <a:pPr algn="ctr"/>
            <a:r>
              <a:rPr lang="en-US" sz="1000" dirty="0" smtClean="0">
                <a:solidFill>
                  <a:schemeClr val="tx1"/>
                </a:solidFill>
              </a:rPr>
              <a:t>Premier Research </a:t>
            </a:r>
          </a:p>
          <a:p>
            <a:pPr algn="ctr"/>
            <a:r>
              <a:rPr lang="en-US" sz="1000" dirty="0" smtClean="0">
                <a:solidFill>
                  <a:schemeClr val="tx1"/>
                </a:solidFill>
              </a:rPr>
              <a:t>University</a:t>
            </a:r>
          </a:p>
          <a:p>
            <a:pPr algn="ctr"/>
            <a:endParaRPr lang="en-US" sz="1000" dirty="0"/>
          </a:p>
        </p:txBody>
      </p:sp>
      <p:sp>
        <p:nvSpPr>
          <p:cNvPr id="4" name="Rectangle 3"/>
          <p:cNvSpPr/>
          <p:nvPr/>
        </p:nvSpPr>
        <p:spPr>
          <a:xfrm>
            <a:off x="3886200" y="6858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Goal #3</a:t>
            </a:r>
          </a:p>
          <a:p>
            <a:pPr algn="ctr"/>
            <a:r>
              <a:rPr lang="en-US" sz="1000" dirty="0" smtClean="0">
                <a:solidFill>
                  <a:schemeClr val="tx1"/>
                </a:solidFill>
              </a:rPr>
              <a:t>Catholic </a:t>
            </a:r>
          </a:p>
          <a:p>
            <a:pPr algn="ctr"/>
            <a:r>
              <a:rPr lang="en-US" sz="1000" dirty="0" smtClean="0">
                <a:solidFill>
                  <a:schemeClr val="tx1"/>
                </a:solidFill>
              </a:rPr>
              <a:t>Character</a:t>
            </a:r>
          </a:p>
          <a:p>
            <a:pPr algn="ctr"/>
            <a:endParaRPr lang="en-US" sz="1000" dirty="0"/>
          </a:p>
        </p:txBody>
      </p:sp>
      <p:sp>
        <p:nvSpPr>
          <p:cNvPr id="5" name="Rectangle 4"/>
          <p:cNvSpPr/>
          <p:nvPr/>
        </p:nvSpPr>
        <p:spPr>
          <a:xfrm>
            <a:off x="5562600" y="6858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Goal #4</a:t>
            </a:r>
          </a:p>
          <a:p>
            <a:pPr algn="ctr"/>
            <a:r>
              <a:rPr lang="en-US" sz="1000" dirty="0" smtClean="0">
                <a:solidFill>
                  <a:schemeClr val="tx1"/>
                </a:solidFill>
              </a:rPr>
              <a:t>Continuous Improvement</a:t>
            </a:r>
          </a:p>
          <a:p>
            <a:pPr algn="ctr"/>
            <a:endParaRPr lang="en-US" sz="1000" dirty="0"/>
          </a:p>
        </p:txBody>
      </p:sp>
      <p:sp>
        <p:nvSpPr>
          <p:cNvPr id="6" name="Rectangle 5"/>
          <p:cNvSpPr/>
          <p:nvPr/>
        </p:nvSpPr>
        <p:spPr>
          <a:xfrm>
            <a:off x="7239000" y="6858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Goal #5</a:t>
            </a:r>
          </a:p>
          <a:p>
            <a:pPr algn="ctr"/>
            <a:r>
              <a:rPr lang="en-US" sz="1000" dirty="0" smtClean="0">
                <a:solidFill>
                  <a:schemeClr val="tx1"/>
                </a:solidFill>
              </a:rPr>
              <a:t>Strategic </a:t>
            </a:r>
          </a:p>
          <a:p>
            <a:pPr algn="ctr"/>
            <a:r>
              <a:rPr lang="en-US" sz="1000" dirty="0" smtClean="0">
                <a:solidFill>
                  <a:schemeClr val="tx1"/>
                </a:solidFill>
              </a:rPr>
              <a:t>Communication</a:t>
            </a:r>
          </a:p>
          <a:p>
            <a:pPr algn="ctr"/>
            <a:endParaRPr lang="en-US" sz="1000" dirty="0"/>
          </a:p>
        </p:txBody>
      </p:sp>
      <p:sp>
        <p:nvSpPr>
          <p:cNvPr id="7" name="Rectangle 6"/>
          <p:cNvSpPr/>
          <p:nvPr/>
        </p:nvSpPr>
        <p:spPr>
          <a:xfrm>
            <a:off x="3886200" y="2057400"/>
            <a:ext cx="1371600"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Research</a:t>
            </a:r>
            <a:endParaRPr lang="en-US" b="1" dirty="0">
              <a:solidFill>
                <a:schemeClr val="tx1"/>
              </a:solidFill>
            </a:endParaRPr>
          </a:p>
        </p:txBody>
      </p:sp>
      <p:sp>
        <p:nvSpPr>
          <p:cNvPr id="8" name="Rectangle 7"/>
          <p:cNvSpPr/>
          <p:nvPr/>
        </p:nvSpPr>
        <p:spPr>
          <a:xfrm>
            <a:off x="4572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Facility</a:t>
            </a:r>
          </a:p>
        </p:txBody>
      </p:sp>
      <p:sp>
        <p:nvSpPr>
          <p:cNvPr id="12" name="Rectangle 11"/>
          <p:cNvSpPr/>
          <p:nvPr/>
        </p:nvSpPr>
        <p:spPr>
          <a:xfrm>
            <a:off x="17526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IT</a:t>
            </a:r>
          </a:p>
        </p:txBody>
      </p:sp>
      <p:sp>
        <p:nvSpPr>
          <p:cNvPr id="13" name="Rectangle 12"/>
          <p:cNvSpPr/>
          <p:nvPr/>
        </p:nvSpPr>
        <p:spPr>
          <a:xfrm>
            <a:off x="30480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Funding</a:t>
            </a:r>
          </a:p>
        </p:txBody>
      </p:sp>
      <p:sp>
        <p:nvSpPr>
          <p:cNvPr id="14" name="Rectangle 13"/>
          <p:cNvSpPr/>
          <p:nvPr/>
        </p:nvSpPr>
        <p:spPr>
          <a:xfrm>
            <a:off x="50292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Personnel</a:t>
            </a:r>
          </a:p>
        </p:txBody>
      </p:sp>
      <p:sp>
        <p:nvSpPr>
          <p:cNvPr id="15" name="Rectangle 14"/>
          <p:cNvSpPr/>
          <p:nvPr/>
        </p:nvSpPr>
        <p:spPr>
          <a:xfrm>
            <a:off x="63246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Supply Chain</a:t>
            </a:r>
          </a:p>
        </p:txBody>
      </p:sp>
      <p:sp>
        <p:nvSpPr>
          <p:cNvPr id="16" name="Rectangle 15"/>
          <p:cNvSpPr/>
          <p:nvPr/>
        </p:nvSpPr>
        <p:spPr>
          <a:xfrm>
            <a:off x="7620000" y="33528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Academic</a:t>
            </a:r>
          </a:p>
          <a:p>
            <a:pPr algn="ctr"/>
            <a:r>
              <a:rPr lang="en-US" sz="1200" b="1" dirty="0" smtClean="0">
                <a:solidFill>
                  <a:schemeClr val="tx1"/>
                </a:solidFill>
              </a:rPr>
              <a:t>Function</a:t>
            </a:r>
            <a:endParaRPr lang="en-US" sz="1200" b="1" dirty="0">
              <a:solidFill>
                <a:schemeClr val="tx1"/>
              </a:solidFill>
            </a:endParaRPr>
          </a:p>
        </p:txBody>
      </p:sp>
      <p:sp>
        <p:nvSpPr>
          <p:cNvPr id="17" name="Rectangle 16"/>
          <p:cNvSpPr/>
          <p:nvPr/>
        </p:nvSpPr>
        <p:spPr>
          <a:xfrm>
            <a:off x="4572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Physical Space</a:t>
            </a:r>
          </a:p>
          <a:p>
            <a:pPr marL="228600" indent="-228600"/>
            <a:r>
              <a:rPr lang="en-US" sz="900" dirty="0" smtClean="0">
                <a:solidFill>
                  <a:schemeClr val="tx1"/>
                </a:solidFill>
              </a:rPr>
              <a:t>    -Labs</a:t>
            </a:r>
          </a:p>
          <a:p>
            <a:pPr marL="228600" indent="-228600"/>
            <a:r>
              <a:rPr lang="en-US" sz="900" dirty="0" smtClean="0">
                <a:solidFill>
                  <a:schemeClr val="tx1"/>
                </a:solidFill>
              </a:rPr>
              <a:t>    -Grad. Housing</a:t>
            </a:r>
          </a:p>
          <a:p>
            <a:pPr marL="228600" indent="-228600"/>
            <a:r>
              <a:rPr lang="en-US" sz="900" dirty="0" smtClean="0">
                <a:solidFill>
                  <a:schemeClr val="tx1"/>
                </a:solidFill>
              </a:rPr>
              <a:t>     -Offices</a:t>
            </a:r>
          </a:p>
          <a:p>
            <a:pPr marL="228600" indent="-228600"/>
            <a:r>
              <a:rPr lang="en-US" sz="900" dirty="0" smtClean="0">
                <a:solidFill>
                  <a:schemeClr val="tx1"/>
                </a:solidFill>
              </a:rPr>
              <a:t>     -Equipment /</a:t>
            </a:r>
          </a:p>
          <a:p>
            <a:pPr marL="228600" indent="-228600"/>
            <a:r>
              <a:rPr lang="en-US" sz="900" dirty="0" smtClean="0">
                <a:solidFill>
                  <a:schemeClr val="tx1"/>
                </a:solidFill>
              </a:rPr>
              <a:t>       Specimens</a:t>
            </a:r>
          </a:p>
          <a:p>
            <a:pPr marL="228600" indent="-228600"/>
            <a:r>
              <a:rPr lang="en-US" sz="900" dirty="0" smtClean="0">
                <a:solidFill>
                  <a:schemeClr val="tx1"/>
                </a:solidFill>
              </a:rPr>
              <a:t>2. Mechanical</a:t>
            </a:r>
          </a:p>
          <a:p>
            <a:pPr marL="228600" indent="-228600"/>
            <a:r>
              <a:rPr lang="en-US" sz="900" dirty="0" smtClean="0">
                <a:solidFill>
                  <a:schemeClr val="tx1"/>
                </a:solidFill>
              </a:rPr>
              <a:t>    -HVAC</a:t>
            </a:r>
          </a:p>
          <a:p>
            <a:pPr marL="228600" indent="-228600"/>
            <a:r>
              <a:rPr lang="en-US" sz="900" dirty="0" smtClean="0">
                <a:solidFill>
                  <a:schemeClr val="tx1"/>
                </a:solidFill>
              </a:rPr>
              <a:t>    -Electrical</a:t>
            </a:r>
          </a:p>
          <a:p>
            <a:pPr marL="228600" indent="-228600"/>
            <a:r>
              <a:rPr lang="en-US" sz="900" dirty="0" smtClean="0">
                <a:solidFill>
                  <a:schemeClr val="tx1"/>
                </a:solidFill>
              </a:rPr>
              <a:t>    -Plumbing</a:t>
            </a:r>
          </a:p>
          <a:p>
            <a:pPr marL="228600" indent="-228600"/>
            <a:r>
              <a:rPr lang="en-US" sz="900" dirty="0" smtClean="0">
                <a:solidFill>
                  <a:schemeClr val="tx1"/>
                </a:solidFill>
              </a:rPr>
              <a:t>    -Maintenance</a:t>
            </a:r>
          </a:p>
          <a:p>
            <a:pPr marL="228600" indent="-228600"/>
            <a:r>
              <a:rPr lang="en-US" sz="900" dirty="0" smtClean="0">
                <a:solidFill>
                  <a:schemeClr val="tx1"/>
                </a:solidFill>
              </a:rPr>
              <a:t>3. Security</a:t>
            </a:r>
          </a:p>
          <a:p>
            <a:pPr marL="228600" indent="-228600"/>
            <a:r>
              <a:rPr lang="en-US" sz="900" dirty="0" smtClean="0">
                <a:solidFill>
                  <a:schemeClr val="tx1"/>
                </a:solidFill>
              </a:rPr>
              <a:t>    -Personnel</a:t>
            </a:r>
          </a:p>
          <a:p>
            <a:pPr marL="228600" indent="-228600"/>
            <a:r>
              <a:rPr lang="en-US" sz="900" dirty="0" smtClean="0">
                <a:solidFill>
                  <a:schemeClr val="tx1"/>
                </a:solidFill>
              </a:rPr>
              <a:t>    -Physical (locks)</a:t>
            </a:r>
          </a:p>
          <a:p>
            <a:pPr marL="228600" indent="-228600"/>
            <a:r>
              <a:rPr lang="en-US" sz="900" dirty="0" smtClean="0">
                <a:solidFill>
                  <a:schemeClr val="tx1"/>
                </a:solidFill>
              </a:rPr>
              <a:t>4. Custodial Svcs</a:t>
            </a:r>
          </a:p>
          <a:p>
            <a:pPr marL="228600" indent="-228600"/>
            <a:r>
              <a:rPr lang="en-US" sz="900" dirty="0" smtClean="0">
                <a:solidFill>
                  <a:schemeClr val="tx1"/>
                </a:solidFill>
              </a:rPr>
              <a:t>5. RM&amp;S</a:t>
            </a:r>
          </a:p>
        </p:txBody>
      </p:sp>
      <p:sp>
        <p:nvSpPr>
          <p:cNvPr id="18" name="Rectangle 17"/>
          <p:cNvSpPr/>
          <p:nvPr/>
        </p:nvSpPr>
        <p:spPr>
          <a:xfrm>
            <a:off x="17526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Internet</a:t>
            </a:r>
          </a:p>
          <a:p>
            <a:pPr marL="228600" indent="-228600"/>
            <a:r>
              <a:rPr lang="en-US" sz="900" dirty="0" smtClean="0">
                <a:solidFill>
                  <a:schemeClr val="tx1"/>
                </a:solidFill>
              </a:rPr>
              <a:t>    Connectivity</a:t>
            </a:r>
          </a:p>
          <a:p>
            <a:pPr marL="228600" indent="-228600"/>
            <a:r>
              <a:rPr lang="en-US" sz="900" dirty="0" smtClean="0">
                <a:solidFill>
                  <a:schemeClr val="tx1"/>
                </a:solidFill>
              </a:rPr>
              <a:t>2. Data storage &amp; </a:t>
            </a:r>
          </a:p>
          <a:p>
            <a:pPr marL="228600" indent="-228600"/>
            <a:r>
              <a:rPr lang="en-US" sz="900" dirty="0" smtClean="0">
                <a:solidFill>
                  <a:schemeClr val="tx1"/>
                </a:solidFill>
              </a:rPr>
              <a:t>    Retrieval</a:t>
            </a:r>
          </a:p>
          <a:p>
            <a:pPr marL="228600" indent="-228600"/>
            <a:r>
              <a:rPr lang="en-US" sz="900" dirty="0" smtClean="0">
                <a:solidFill>
                  <a:schemeClr val="tx1"/>
                </a:solidFill>
              </a:rPr>
              <a:t>3. Software</a:t>
            </a:r>
          </a:p>
          <a:p>
            <a:pPr marL="228600" indent="-228600"/>
            <a:r>
              <a:rPr lang="en-US" sz="900" dirty="0" smtClean="0">
                <a:solidFill>
                  <a:schemeClr val="tx1"/>
                </a:solidFill>
              </a:rPr>
              <a:t>4. Hardware</a:t>
            </a:r>
          </a:p>
          <a:p>
            <a:pPr marL="228600" indent="-228600"/>
            <a:r>
              <a:rPr lang="en-US" sz="900" dirty="0" smtClean="0">
                <a:solidFill>
                  <a:schemeClr val="tx1"/>
                </a:solidFill>
              </a:rPr>
              <a:t>5. Email</a:t>
            </a:r>
          </a:p>
          <a:p>
            <a:pPr marL="228600" indent="-228600"/>
            <a:r>
              <a:rPr lang="en-US" sz="900" dirty="0" smtClean="0">
                <a:solidFill>
                  <a:schemeClr val="tx1"/>
                </a:solidFill>
              </a:rPr>
              <a:t>6. Phones</a:t>
            </a:r>
          </a:p>
          <a:p>
            <a:pPr marL="228600" indent="-228600"/>
            <a:r>
              <a:rPr lang="en-US" sz="900" dirty="0" smtClean="0">
                <a:solidFill>
                  <a:schemeClr val="tx1"/>
                </a:solidFill>
              </a:rPr>
              <a:t>7. IT Security</a:t>
            </a:r>
          </a:p>
          <a:p>
            <a:pPr marL="228600" indent="-228600"/>
            <a:r>
              <a:rPr lang="en-US" sz="900" dirty="0" smtClean="0">
                <a:solidFill>
                  <a:schemeClr val="tx1"/>
                </a:solidFill>
              </a:rPr>
              <a:t>8. Library</a:t>
            </a:r>
          </a:p>
          <a:p>
            <a:pPr marL="228600" indent="-228600"/>
            <a:r>
              <a:rPr lang="en-US" sz="900" dirty="0" smtClean="0">
                <a:solidFill>
                  <a:schemeClr val="tx1"/>
                </a:solidFill>
              </a:rPr>
              <a:t>9. Unique/special</a:t>
            </a:r>
          </a:p>
          <a:p>
            <a:pPr marL="228600" indent="-228600"/>
            <a:r>
              <a:rPr lang="en-US" sz="900" dirty="0" smtClean="0">
                <a:solidFill>
                  <a:schemeClr val="tx1"/>
                </a:solidFill>
              </a:rPr>
              <a:t>     computers</a:t>
            </a: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a:p>
        </p:txBody>
      </p:sp>
      <p:sp>
        <p:nvSpPr>
          <p:cNvPr id="19" name="Rectangle 18"/>
          <p:cNvSpPr/>
          <p:nvPr/>
        </p:nvSpPr>
        <p:spPr>
          <a:xfrm>
            <a:off x="30480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Grant Funding</a:t>
            </a:r>
          </a:p>
          <a:p>
            <a:pPr marL="228600" indent="-228600"/>
            <a:r>
              <a:rPr lang="en-US" sz="900" dirty="0" smtClean="0">
                <a:solidFill>
                  <a:schemeClr val="tx1"/>
                </a:solidFill>
              </a:rPr>
              <a:t>2. Payroll</a:t>
            </a:r>
          </a:p>
          <a:p>
            <a:pPr marL="228600" indent="-228600"/>
            <a:r>
              <a:rPr lang="en-US" sz="900" dirty="0" smtClean="0">
                <a:solidFill>
                  <a:schemeClr val="tx1"/>
                </a:solidFill>
              </a:rPr>
              <a:t>3. Accounts </a:t>
            </a:r>
          </a:p>
          <a:p>
            <a:pPr marL="228600" indent="-228600"/>
            <a:r>
              <a:rPr lang="en-US" sz="900" dirty="0" smtClean="0">
                <a:solidFill>
                  <a:schemeClr val="tx1"/>
                </a:solidFill>
              </a:rPr>
              <a:t>     Payable</a:t>
            </a:r>
          </a:p>
          <a:p>
            <a:pPr marL="228600" indent="-228600"/>
            <a:r>
              <a:rPr lang="en-US" sz="900" dirty="0" smtClean="0">
                <a:solidFill>
                  <a:schemeClr val="tx1"/>
                </a:solidFill>
              </a:rPr>
              <a:t>     (Vendors)</a:t>
            </a:r>
          </a:p>
          <a:p>
            <a:pPr marL="228600" indent="-228600"/>
            <a:r>
              <a:rPr lang="en-US" sz="900" dirty="0" smtClean="0">
                <a:solidFill>
                  <a:schemeClr val="tx1"/>
                </a:solidFill>
              </a:rPr>
              <a:t>4. Liquidity</a:t>
            </a:r>
          </a:p>
          <a:p>
            <a:pPr marL="228600" indent="-228600"/>
            <a:r>
              <a:rPr lang="en-US" sz="900" dirty="0" smtClean="0">
                <a:solidFill>
                  <a:schemeClr val="tx1"/>
                </a:solidFill>
              </a:rPr>
              <a:t>5. Tracking</a:t>
            </a: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p:txBody>
      </p:sp>
      <p:sp>
        <p:nvSpPr>
          <p:cNvPr id="20" name="Rectangle 19"/>
          <p:cNvSpPr/>
          <p:nvPr/>
        </p:nvSpPr>
        <p:spPr>
          <a:xfrm>
            <a:off x="50292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Faculty /</a:t>
            </a:r>
          </a:p>
          <a:p>
            <a:pPr marL="228600" indent="-228600"/>
            <a:r>
              <a:rPr lang="en-US" sz="900" dirty="0" smtClean="0">
                <a:solidFill>
                  <a:schemeClr val="tx1"/>
                </a:solidFill>
              </a:rPr>
              <a:t>    Researchers</a:t>
            </a:r>
          </a:p>
          <a:p>
            <a:pPr marL="228600" indent="-228600"/>
            <a:r>
              <a:rPr lang="en-US" sz="900" dirty="0" smtClean="0">
                <a:solidFill>
                  <a:schemeClr val="tx1"/>
                </a:solidFill>
              </a:rPr>
              <a:t>    (Post-Doc/Grad)</a:t>
            </a:r>
          </a:p>
          <a:p>
            <a:pPr marL="228600" indent="-228600"/>
            <a:r>
              <a:rPr lang="en-US" sz="900" dirty="0" smtClean="0">
                <a:solidFill>
                  <a:schemeClr val="tx1"/>
                </a:solidFill>
              </a:rPr>
              <a:t>2. Administrative </a:t>
            </a:r>
          </a:p>
          <a:p>
            <a:pPr marL="228600" indent="-228600"/>
            <a:r>
              <a:rPr lang="en-US" sz="900" dirty="0" smtClean="0">
                <a:solidFill>
                  <a:schemeClr val="tx1"/>
                </a:solidFill>
              </a:rPr>
              <a:t>     support</a:t>
            </a:r>
          </a:p>
          <a:p>
            <a:pPr marL="228600" indent="-228600"/>
            <a:r>
              <a:rPr lang="en-US" sz="900" dirty="0" smtClean="0">
                <a:solidFill>
                  <a:schemeClr val="tx1"/>
                </a:solidFill>
              </a:rPr>
              <a:t>3. Oversight</a:t>
            </a:r>
          </a:p>
          <a:p>
            <a:pPr marL="228600" indent="-228600"/>
            <a:r>
              <a:rPr lang="en-US" sz="900" dirty="0" smtClean="0">
                <a:solidFill>
                  <a:schemeClr val="tx1"/>
                </a:solidFill>
              </a:rPr>
              <a:t>     -Department</a:t>
            </a:r>
          </a:p>
          <a:p>
            <a:pPr marL="228600" indent="-228600"/>
            <a:r>
              <a:rPr lang="en-US" sz="900" dirty="0" smtClean="0">
                <a:solidFill>
                  <a:schemeClr val="tx1"/>
                </a:solidFill>
              </a:rPr>
              <a:t>     -Dean</a:t>
            </a:r>
          </a:p>
          <a:p>
            <a:pPr marL="228600" indent="-228600"/>
            <a:r>
              <a:rPr lang="en-US" sz="900" dirty="0" smtClean="0">
                <a:solidFill>
                  <a:schemeClr val="tx1"/>
                </a:solidFill>
              </a:rPr>
              <a:t>     -Provost</a:t>
            </a:r>
          </a:p>
          <a:p>
            <a:pPr marL="228600" indent="-228600"/>
            <a:r>
              <a:rPr lang="en-US" sz="900" dirty="0" smtClean="0">
                <a:solidFill>
                  <a:schemeClr val="tx1"/>
                </a:solidFill>
              </a:rPr>
              <a:t>     -Office of</a:t>
            </a:r>
          </a:p>
          <a:p>
            <a:pPr marL="228600" indent="-228600"/>
            <a:r>
              <a:rPr lang="en-US" sz="900" dirty="0" smtClean="0">
                <a:solidFill>
                  <a:schemeClr val="tx1"/>
                </a:solidFill>
              </a:rPr>
              <a:t>       Research</a:t>
            </a:r>
          </a:p>
          <a:p>
            <a:pPr marL="228600" indent="-228600"/>
            <a:r>
              <a:rPr lang="en-US" sz="900" dirty="0" smtClean="0">
                <a:solidFill>
                  <a:schemeClr val="tx1"/>
                </a:solidFill>
              </a:rPr>
              <a:t>     -Grad School</a:t>
            </a:r>
          </a:p>
          <a:p>
            <a:pPr marL="228600" indent="-228600"/>
            <a:r>
              <a:rPr lang="en-US" sz="900" dirty="0" smtClean="0">
                <a:solidFill>
                  <a:schemeClr val="tx1"/>
                </a:solidFill>
              </a:rPr>
              <a:t>4. HR</a:t>
            </a:r>
          </a:p>
          <a:p>
            <a:pPr marL="228600" indent="-228600"/>
            <a:r>
              <a:rPr lang="en-US" sz="900" dirty="0" smtClean="0">
                <a:solidFill>
                  <a:schemeClr val="tx1"/>
                </a:solidFill>
              </a:rPr>
              <a:t>5. Health Svcs</a:t>
            </a:r>
          </a:p>
          <a:p>
            <a:pPr marL="228600" indent="-228600"/>
            <a:r>
              <a:rPr lang="en-US" sz="900" dirty="0" smtClean="0">
                <a:solidFill>
                  <a:schemeClr val="tx1"/>
                </a:solidFill>
              </a:rPr>
              <a:t>6. Legal Services</a:t>
            </a:r>
          </a:p>
          <a:p>
            <a:pPr marL="228600" indent="-228600"/>
            <a:r>
              <a:rPr lang="en-US" sz="900" dirty="0" smtClean="0">
                <a:solidFill>
                  <a:schemeClr val="tx1"/>
                </a:solidFill>
              </a:rPr>
              <a:t>7. Camp. Ministry</a:t>
            </a:r>
          </a:p>
        </p:txBody>
      </p:sp>
      <p:sp>
        <p:nvSpPr>
          <p:cNvPr id="21" name="Rectangle 20"/>
          <p:cNvSpPr/>
          <p:nvPr/>
        </p:nvSpPr>
        <p:spPr>
          <a:xfrm>
            <a:off x="63246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Procurement</a:t>
            </a:r>
          </a:p>
          <a:p>
            <a:pPr marL="228600" indent="-228600"/>
            <a:r>
              <a:rPr lang="en-US" sz="900" dirty="0" smtClean="0">
                <a:solidFill>
                  <a:schemeClr val="tx1"/>
                </a:solidFill>
              </a:rPr>
              <a:t>     Services</a:t>
            </a:r>
          </a:p>
          <a:p>
            <a:pPr marL="228600" indent="-228600"/>
            <a:r>
              <a:rPr lang="en-US" sz="900" dirty="0" smtClean="0">
                <a:solidFill>
                  <a:schemeClr val="tx1"/>
                </a:solidFill>
              </a:rPr>
              <a:t>     -Equipment</a:t>
            </a:r>
          </a:p>
          <a:p>
            <a:pPr marL="228600" indent="-228600"/>
            <a:r>
              <a:rPr lang="en-US" sz="900" dirty="0" smtClean="0">
                <a:solidFill>
                  <a:schemeClr val="tx1"/>
                </a:solidFill>
              </a:rPr>
              <a:t>     -Raw product</a:t>
            </a:r>
          </a:p>
          <a:p>
            <a:pPr marL="228600" indent="-228600"/>
            <a:r>
              <a:rPr lang="en-US" sz="900" dirty="0" smtClean="0">
                <a:solidFill>
                  <a:schemeClr val="tx1"/>
                </a:solidFill>
              </a:rPr>
              <a:t>     -Office supplies</a:t>
            </a:r>
          </a:p>
          <a:p>
            <a:pPr marL="228600" indent="-228600"/>
            <a:r>
              <a:rPr lang="en-US" sz="900" dirty="0" smtClean="0">
                <a:solidFill>
                  <a:schemeClr val="tx1"/>
                </a:solidFill>
              </a:rPr>
              <a:t>     -Other vendors</a:t>
            </a:r>
          </a:p>
          <a:p>
            <a:pPr marL="228600" indent="-228600"/>
            <a:r>
              <a:rPr lang="en-US" sz="900" dirty="0" smtClean="0">
                <a:solidFill>
                  <a:schemeClr val="tx1"/>
                </a:solidFill>
              </a:rPr>
              <a:t>2. Product receipt </a:t>
            </a:r>
          </a:p>
          <a:p>
            <a:pPr marL="228600" indent="-228600"/>
            <a:r>
              <a:rPr lang="en-US" sz="900" dirty="0" smtClean="0">
                <a:solidFill>
                  <a:schemeClr val="tx1"/>
                </a:solidFill>
              </a:rPr>
              <a:t>     storage and </a:t>
            </a:r>
          </a:p>
          <a:p>
            <a:pPr marL="228600" indent="-228600"/>
            <a:r>
              <a:rPr lang="en-US" sz="900" dirty="0" smtClean="0">
                <a:solidFill>
                  <a:schemeClr val="tx1"/>
                </a:solidFill>
              </a:rPr>
              <a:t>     delivery Svcs.</a:t>
            </a:r>
          </a:p>
          <a:p>
            <a:pPr marL="228600" indent="-228600"/>
            <a:r>
              <a:rPr lang="en-US" sz="900" dirty="0" smtClean="0">
                <a:solidFill>
                  <a:schemeClr val="tx1"/>
                </a:solidFill>
              </a:rPr>
              <a:t>3. Hazardous</a:t>
            </a:r>
          </a:p>
          <a:p>
            <a:pPr marL="228600" indent="-228600"/>
            <a:r>
              <a:rPr lang="en-US" sz="900" dirty="0" smtClean="0">
                <a:solidFill>
                  <a:schemeClr val="tx1"/>
                </a:solidFill>
              </a:rPr>
              <a:t>     waste disposal</a:t>
            </a:r>
          </a:p>
          <a:p>
            <a:pPr marL="228600" indent="-228600"/>
            <a:r>
              <a:rPr lang="en-US" sz="900" dirty="0" smtClean="0">
                <a:solidFill>
                  <a:schemeClr val="tx1"/>
                </a:solidFill>
              </a:rPr>
              <a:t>     services</a:t>
            </a: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a:p>
        </p:txBody>
      </p:sp>
      <p:sp>
        <p:nvSpPr>
          <p:cNvPr id="22" name="Rectangle 21"/>
          <p:cNvSpPr/>
          <p:nvPr/>
        </p:nvSpPr>
        <p:spPr>
          <a:xfrm>
            <a:off x="7620000" y="4267200"/>
            <a:ext cx="1066800" cy="2209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en-US" sz="900" dirty="0" smtClean="0">
                <a:solidFill>
                  <a:schemeClr val="tx1"/>
                </a:solidFill>
              </a:rPr>
              <a:t>1. Research</a:t>
            </a:r>
          </a:p>
          <a:p>
            <a:pPr marL="228600" indent="-228600"/>
            <a:r>
              <a:rPr lang="en-US" sz="900" dirty="0" smtClean="0">
                <a:solidFill>
                  <a:schemeClr val="tx1"/>
                </a:solidFill>
              </a:rPr>
              <a:t>2. Grant </a:t>
            </a:r>
          </a:p>
          <a:p>
            <a:pPr marL="228600" indent="-228600"/>
            <a:r>
              <a:rPr lang="en-US" sz="900" dirty="0" smtClean="0">
                <a:solidFill>
                  <a:schemeClr val="tx1"/>
                </a:solidFill>
              </a:rPr>
              <a:t>    Administration</a:t>
            </a:r>
          </a:p>
          <a:p>
            <a:pPr marL="228600" indent="-228600"/>
            <a:r>
              <a:rPr lang="en-US" sz="900" dirty="0" smtClean="0">
                <a:solidFill>
                  <a:schemeClr val="tx1"/>
                </a:solidFill>
              </a:rPr>
              <a:t>    -Pre-Awards</a:t>
            </a:r>
          </a:p>
          <a:p>
            <a:pPr marL="228600" indent="-228600"/>
            <a:r>
              <a:rPr lang="en-US" sz="900" dirty="0" smtClean="0">
                <a:solidFill>
                  <a:schemeClr val="tx1"/>
                </a:solidFill>
              </a:rPr>
              <a:t>    -Post-Awards</a:t>
            </a:r>
          </a:p>
          <a:p>
            <a:pPr marL="228600" indent="-228600"/>
            <a:r>
              <a:rPr lang="en-US" sz="900" dirty="0" smtClean="0">
                <a:solidFill>
                  <a:schemeClr val="tx1"/>
                </a:solidFill>
              </a:rPr>
              <a:t>3. Technology</a:t>
            </a:r>
          </a:p>
          <a:p>
            <a:pPr marL="228600" indent="-228600"/>
            <a:r>
              <a:rPr lang="en-US" sz="900" dirty="0" smtClean="0">
                <a:solidFill>
                  <a:schemeClr val="tx1"/>
                </a:solidFill>
              </a:rPr>
              <a:t>     transfer /</a:t>
            </a:r>
          </a:p>
          <a:p>
            <a:pPr marL="228600" indent="-228600"/>
            <a:r>
              <a:rPr lang="en-US" sz="900" dirty="0" smtClean="0">
                <a:solidFill>
                  <a:schemeClr val="tx1"/>
                </a:solidFill>
              </a:rPr>
              <a:t>     Intellectual </a:t>
            </a:r>
          </a:p>
          <a:p>
            <a:pPr marL="228600" indent="-228600"/>
            <a:r>
              <a:rPr lang="en-US" sz="900" dirty="0" smtClean="0">
                <a:solidFill>
                  <a:schemeClr val="tx1"/>
                </a:solidFill>
              </a:rPr>
              <a:t>     property</a:t>
            </a: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a:p>
            <a:pPr marL="228600" indent="-228600"/>
            <a:endParaRPr lang="en-US" sz="900" dirty="0" smtClean="0">
              <a:solidFill>
                <a:schemeClr val="tx1"/>
              </a:solidFill>
            </a:endParaRPr>
          </a:p>
        </p:txBody>
      </p:sp>
      <p:cxnSp>
        <p:nvCxnSpPr>
          <p:cNvPr id="30" name="Straight Connector 29"/>
          <p:cNvCxnSpPr/>
          <p:nvPr/>
        </p:nvCxnSpPr>
        <p:spPr>
          <a:xfrm>
            <a:off x="990600" y="2895600"/>
            <a:ext cx="7162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8" idx="0"/>
          </p:cNvCxnSpPr>
          <p:nvPr/>
        </p:nvCxnSpPr>
        <p:spPr>
          <a:xfrm rot="5400000">
            <a:off x="7620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6" idx="0"/>
          </p:cNvCxnSpPr>
          <p:nvPr/>
        </p:nvCxnSpPr>
        <p:spPr>
          <a:xfrm rot="5400000" flipH="1" flipV="1">
            <a:off x="79248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3" idx="0"/>
          </p:cNvCxnSpPr>
          <p:nvPr/>
        </p:nvCxnSpPr>
        <p:spPr>
          <a:xfrm rot="5400000" flipH="1" flipV="1">
            <a:off x="33528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2" idx="0"/>
          </p:cNvCxnSpPr>
          <p:nvPr/>
        </p:nvCxnSpPr>
        <p:spPr>
          <a:xfrm rot="5400000" flipH="1" flipV="1">
            <a:off x="20574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4" idx="0"/>
          </p:cNvCxnSpPr>
          <p:nvPr/>
        </p:nvCxnSpPr>
        <p:spPr>
          <a:xfrm rot="5400000" flipH="1" flipV="1">
            <a:off x="53340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5" idx="0"/>
          </p:cNvCxnSpPr>
          <p:nvPr/>
        </p:nvCxnSpPr>
        <p:spPr>
          <a:xfrm rot="5400000" flipH="1" flipV="1">
            <a:off x="6629400" y="3124200"/>
            <a:ext cx="4572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 idx="0"/>
            <a:endCxn id="8" idx="2"/>
          </p:cNvCxnSpPr>
          <p:nvPr/>
        </p:nvCxnSpPr>
        <p:spPr>
          <a:xfrm rot="5400000" flipH="1" flipV="1">
            <a:off x="8382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8" idx="0"/>
            <a:endCxn id="12" idx="2"/>
          </p:cNvCxnSpPr>
          <p:nvPr/>
        </p:nvCxnSpPr>
        <p:spPr>
          <a:xfrm rot="5400000" flipH="1" flipV="1">
            <a:off x="21336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9" idx="0"/>
            <a:endCxn id="13" idx="2"/>
          </p:cNvCxnSpPr>
          <p:nvPr/>
        </p:nvCxnSpPr>
        <p:spPr>
          <a:xfrm rot="5400000" flipH="1" flipV="1">
            <a:off x="34290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20" idx="0"/>
            <a:endCxn id="14" idx="2"/>
          </p:cNvCxnSpPr>
          <p:nvPr/>
        </p:nvCxnSpPr>
        <p:spPr>
          <a:xfrm rot="5400000" flipH="1" flipV="1">
            <a:off x="54102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21" idx="0"/>
            <a:endCxn id="15" idx="2"/>
          </p:cNvCxnSpPr>
          <p:nvPr/>
        </p:nvCxnSpPr>
        <p:spPr>
          <a:xfrm rot="5400000" flipH="1" flipV="1">
            <a:off x="67056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22" idx="0"/>
            <a:endCxn id="16" idx="2"/>
          </p:cNvCxnSpPr>
          <p:nvPr/>
        </p:nvCxnSpPr>
        <p:spPr>
          <a:xfrm rot="5400000" flipH="1" flipV="1">
            <a:off x="8001000" y="41148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 idx="2"/>
          </p:cNvCxnSpPr>
          <p:nvPr/>
        </p:nvCxnSpPr>
        <p:spPr>
          <a:xfrm rot="5400000">
            <a:off x="4495800" y="2819400"/>
            <a:ext cx="1524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219200" y="2514600"/>
            <a:ext cx="2133600" cy="369332"/>
          </a:xfrm>
          <a:prstGeom prst="rect">
            <a:avLst/>
          </a:prstGeom>
          <a:noFill/>
        </p:spPr>
        <p:txBody>
          <a:bodyPr wrap="square" rtlCol="0">
            <a:spAutoFit/>
          </a:bodyPr>
          <a:lstStyle/>
          <a:p>
            <a:r>
              <a:rPr lang="en-US" i="1" dirty="0" smtClean="0"/>
              <a:t>    </a:t>
            </a:r>
            <a:r>
              <a:rPr lang="en-US" sz="1400" i="1" dirty="0" smtClean="0"/>
              <a:t>Infrastructure Needs</a:t>
            </a:r>
            <a:endParaRPr lang="en-US" sz="1400" dirty="0"/>
          </a:p>
        </p:txBody>
      </p:sp>
      <p:sp>
        <p:nvSpPr>
          <p:cNvPr id="38" name="TextBox 37"/>
          <p:cNvSpPr txBox="1"/>
          <p:nvPr/>
        </p:nvSpPr>
        <p:spPr>
          <a:xfrm>
            <a:off x="5791200" y="2514600"/>
            <a:ext cx="2133600" cy="369332"/>
          </a:xfrm>
          <a:prstGeom prst="rect">
            <a:avLst/>
          </a:prstGeom>
          <a:noFill/>
        </p:spPr>
        <p:txBody>
          <a:bodyPr wrap="square" rtlCol="0">
            <a:spAutoFit/>
          </a:bodyPr>
          <a:lstStyle/>
          <a:p>
            <a:r>
              <a:rPr lang="en-US" i="1" dirty="0" smtClean="0"/>
              <a:t> </a:t>
            </a:r>
            <a:r>
              <a:rPr lang="en-US" sz="1400" i="1" dirty="0" smtClean="0"/>
              <a:t>Research Process Needs</a:t>
            </a:r>
            <a:endParaRPr lang="en-US" sz="1400" dirty="0"/>
          </a:p>
        </p:txBody>
      </p:sp>
      <p:sp>
        <p:nvSpPr>
          <p:cNvPr id="39" name="TextBox 38"/>
          <p:cNvSpPr txBox="1"/>
          <p:nvPr/>
        </p:nvSpPr>
        <p:spPr>
          <a:xfrm>
            <a:off x="2209800" y="152400"/>
            <a:ext cx="4724400" cy="369332"/>
          </a:xfrm>
          <a:prstGeom prst="rect">
            <a:avLst/>
          </a:prstGeom>
          <a:noFill/>
        </p:spPr>
        <p:txBody>
          <a:bodyPr wrap="square" rtlCol="0">
            <a:spAutoFit/>
          </a:bodyPr>
          <a:lstStyle/>
          <a:p>
            <a:r>
              <a:rPr lang="en-US" sz="1600" b="1" i="1" dirty="0" smtClean="0"/>
              <a:t>             </a:t>
            </a:r>
            <a:r>
              <a:rPr lang="en-US" b="1" i="1" dirty="0" smtClean="0"/>
              <a:t>Aligning BCP With University Goals</a:t>
            </a:r>
            <a:endParaRPr lang="en-US" dirty="0"/>
          </a:p>
        </p:txBody>
      </p:sp>
      <p:cxnSp>
        <p:nvCxnSpPr>
          <p:cNvPr id="45" name="Elbow Connector 44"/>
          <p:cNvCxnSpPr>
            <a:stCxn id="2" idx="2"/>
            <a:endCxn id="7" idx="0"/>
          </p:cNvCxnSpPr>
          <p:nvPr/>
        </p:nvCxnSpPr>
        <p:spPr>
          <a:xfrm rot="16200000" flipH="1">
            <a:off x="2552700" y="38100"/>
            <a:ext cx="685800" cy="3352800"/>
          </a:xfrm>
          <a:prstGeom prst="bentConnector3">
            <a:avLst>
              <a:gd name="adj1" fmla="val 50000"/>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 idx="2"/>
          </p:cNvCxnSpPr>
          <p:nvPr/>
        </p:nvCxnSpPr>
        <p:spPr>
          <a:xfrm rot="5400000">
            <a:off x="2743200" y="1524000"/>
            <a:ext cx="304800" cy="1588"/>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4" idx="2"/>
          </p:cNvCxnSpPr>
          <p:nvPr/>
        </p:nvCxnSpPr>
        <p:spPr>
          <a:xfrm rot="5400000" flipH="1" flipV="1">
            <a:off x="4419600" y="1524000"/>
            <a:ext cx="304800" cy="1588"/>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1631</TotalTime>
  <Words>2606</Words>
  <Application>Microsoft Office PowerPoint</Application>
  <PresentationFormat>On-screen Show (4:3)</PresentationFormat>
  <Paragraphs>595</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Business Continuity Planning Overview</vt:lpstr>
      <vt:lpstr>The Need For Business Continuity Planning</vt:lpstr>
      <vt:lpstr>The Need For Business Continuity Planning</vt:lpstr>
      <vt:lpstr>Business Continuity </vt:lpstr>
      <vt:lpstr>Slide 5</vt:lpstr>
      <vt:lpstr>Business Continuity – A Time-Line Perspective</vt:lpstr>
      <vt:lpstr>Slide 7</vt:lpstr>
      <vt:lpstr>Slide 8</vt:lpstr>
      <vt:lpstr>Slide 9</vt:lpstr>
      <vt:lpstr>Slide 10</vt:lpstr>
      <vt:lpstr>Slide 11</vt:lpstr>
      <vt:lpstr>Planning Stage Business Impact Analysis</vt:lpstr>
      <vt:lpstr>Planning Stage Development of Recovery Procedures</vt:lpstr>
      <vt:lpstr>Planning Stage Continuous Improvements</vt:lpstr>
      <vt:lpstr>Slide 15</vt:lpstr>
      <vt:lpstr>Slide 16</vt:lpstr>
      <vt:lpstr>Next Steps</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sknight</dc:creator>
  <cp:lastModifiedBy>mkidder</cp:lastModifiedBy>
  <cp:revision>159</cp:revision>
  <dcterms:created xsi:type="dcterms:W3CDTF">2008-06-11T18:42:26Z</dcterms:created>
  <dcterms:modified xsi:type="dcterms:W3CDTF">2008-10-16T02:23:07Z</dcterms:modified>
</cp:coreProperties>
</file>